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775edf14d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f775edf14d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f775edf14d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d37d23c6f_2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fd37d23c6f_2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d37d23c6f_2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d37d23c6f_2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fd37d23c6f_2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d37d23c6f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d37d23c6f_2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fd37d23c6f_2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d37d23c6f_2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d37d23c6f_2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fd37d23c6f_2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d27cafc9a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d27cafc9a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fd27cafc9a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d27cafc9a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fd27cafc9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fd27cafc9a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fd27cafc9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fd27cafc9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fd27cafc9a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d27cafc9a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d27cafc9a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fd27cafc9a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fd27cafc9a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fd27cafc9a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fd27cafc9a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900a50d7c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e900a50d7c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d46a98537_1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d46a98537_1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fd46a98537_1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775edf14d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f775edf14d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f775edf14d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a352e093f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ea352e093f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ea352e093f_0_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ff1fa0918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eff1fa0918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eff1fa0918_0_10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a352e093f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ea352e093f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ea352e093f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d5593e0e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fd5593e0e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d37d23c6f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fd37d23c6f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775edf14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775edf14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f775edf14d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d46a9853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d46a9853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fd46a9853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d46a9853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d46a9853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fd46a9853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d27cafc9a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d27cafc9a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fd27cafc9a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775edf14d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f775edf14d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f775edf14d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templatealumni copy.jpg"/>
          <p:cNvPicPr preferRelativeResize="0"/>
          <p:nvPr/>
        </p:nvPicPr>
        <p:blipFill rotWithShape="1">
          <a:blip r:embed="rId2">
            <a:alphaModFix/>
          </a:blip>
          <a:srcRect/>
          <a:stretch/>
        </p:blipFill>
        <p:spPr>
          <a:xfrm>
            <a:off x="0" y="0"/>
            <a:ext cx="9144000" cy="7065818"/>
          </a:xfrm>
          <a:prstGeom prst="rect">
            <a:avLst/>
          </a:prstGeom>
          <a:noFill/>
          <a:ln>
            <a:noFill/>
          </a:ln>
        </p:spPr>
      </p:pic>
      <p:sp>
        <p:nvSpPr>
          <p:cNvPr id="18" name="Google Shape;1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FFC000"/>
              </a:buClr>
              <a:buSzPts val="4400"/>
              <a:buFont typeface="Calibri"/>
              <a:buNone/>
              <a:defRPr b="1">
                <a:solidFill>
                  <a:srgbClr val="FFC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651919" y="-61118"/>
            <a:ext cx="3992563" cy="838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pic>
        <p:nvPicPr>
          <p:cNvPr id="94" name="Google Shape;94;p14" descr="templatealumni copy.jpg"/>
          <p:cNvPicPr preferRelativeResize="0"/>
          <p:nvPr/>
        </p:nvPicPr>
        <p:blipFill rotWithShape="1">
          <a:blip r:embed="rId2">
            <a:alphaModFix/>
          </a:blip>
          <a:srcRect/>
          <a:stretch/>
        </p:blipFill>
        <p:spPr>
          <a:xfrm>
            <a:off x="0" y="0"/>
            <a:ext cx="9144000" cy="7065818"/>
          </a:xfrm>
          <a:prstGeom prst="rect">
            <a:avLst/>
          </a:prstGeom>
          <a:noFill/>
          <a:ln>
            <a:noFill/>
          </a:ln>
        </p:spPr>
      </p:pic>
      <p:sp>
        <p:nvSpPr>
          <p:cNvPr id="95" name="Google Shape;95;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FFC000"/>
              </a:buClr>
              <a:buSzPts val="4400"/>
              <a:buFont typeface="Calibri"/>
              <a:buNone/>
              <a:defRPr b="1">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457200" y="2133600"/>
            <a:ext cx="8382000" cy="39925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7365D"/>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17365D"/>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7365D"/>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2133600"/>
            <a:ext cx="8382000" cy="39925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7365D"/>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651919" y="-61118"/>
            <a:ext cx="3992563" cy="838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7365D"/>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17365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lt1"/>
              </a:buClr>
              <a:buSzPts val="3200"/>
              <a:buChar char="•"/>
              <a:defRPr sz="3200"/>
            </a:lvl1pPr>
            <a:lvl2pPr marL="914400" lvl="1" indent="-406400" algn="l">
              <a:lnSpc>
                <a:spcPct val="100000"/>
              </a:lnSpc>
              <a:spcBef>
                <a:spcPts val="560"/>
              </a:spcBef>
              <a:spcAft>
                <a:spcPts val="0"/>
              </a:spcAft>
              <a:buClr>
                <a:schemeClr val="lt1"/>
              </a:buClr>
              <a:buSzPts val="2800"/>
              <a:buChar char="–"/>
              <a:defRPr sz="2800"/>
            </a:lvl2pPr>
            <a:lvl3pPr marL="1371600" lvl="2" indent="-381000" algn="l">
              <a:lnSpc>
                <a:spcPct val="100000"/>
              </a:lnSpc>
              <a:spcBef>
                <a:spcPts val="480"/>
              </a:spcBef>
              <a:spcAft>
                <a:spcPts val="0"/>
              </a:spcAft>
              <a:buClr>
                <a:schemeClr val="lt1"/>
              </a:buClr>
              <a:buSzPts val="2400"/>
              <a:buChar char="•"/>
              <a:defRPr sz="2400"/>
            </a:lvl3pPr>
            <a:lvl4pPr marL="1828800" lvl="3" indent="-355600" algn="l">
              <a:lnSpc>
                <a:spcPct val="100000"/>
              </a:lnSpc>
              <a:spcBef>
                <a:spcPts val="400"/>
              </a:spcBef>
              <a:spcAft>
                <a:spcPts val="0"/>
              </a:spcAft>
              <a:buClr>
                <a:schemeClr val="lt1"/>
              </a:buClr>
              <a:buSzPts val="2000"/>
              <a:buChar char="–"/>
              <a:defRPr sz="2000"/>
            </a:lvl4pPr>
            <a:lvl5pPr marL="2286000" lvl="4" indent="-355600" algn="l">
              <a:lnSpc>
                <a:spcPct val="100000"/>
              </a:lnSpc>
              <a:spcBef>
                <a:spcPts val="400"/>
              </a:spcBef>
              <a:spcAft>
                <a:spcPts val="0"/>
              </a:spcAft>
              <a:buClr>
                <a:schemeClr val="lt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pic" idx="2"/>
          </p:nvPr>
        </p:nvSpPr>
        <p:spPr>
          <a:xfrm>
            <a:off x="1792288" y="612775"/>
            <a:ext cx="5486400" cy="4114800"/>
          </a:xfrm>
          <a:prstGeom prst="rect">
            <a:avLst/>
          </a:prstGeom>
          <a:noFill/>
          <a:ln>
            <a:noFill/>
          </a:ln>
        </p:spPr>
      </p:sp>
      <p:sp>
        <p:nvSpPr>
          <p:cNvPr id="70" name="Google Shape;70;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templatealumni copy.jpg"/>
          <p:cNvPicPr preferRelativeResize="0"/>
          <p:nvPr/>
        </p:nvPicPr>
        <p:blipFill rotWithShape="1">
          <a:blip r:embed="rId13">
            <a:alphaModFix/>
          </a:blip>
          <a:srcRect/>
          <a:stretch/>
        </p:blipFill>
        <p:spPr>
          <a:xfrm>
            <a:off x="0" y="0"/>
            <a:ext cx="9144000" cy="7065818"/>
          </a:xfrm>
          <a:prstGeom prst="rect">
            <a:avLst/>
          </a:prstGeom>
          <a:noFill/>
          <a:ln>
            <a:noFill/>
          </a:ln>
        </p:spPr>
      </p:pic>
      <p:sp>
        <p:nvSpPr>
          <p:cNvPr id="11" name="Google Shape;11;p1"/>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marR="0" lvl="0" algn="r" rtl="0">
              <a:lnSpc>
                <a:spcPct val="100000"/>
              </a:lnSpc>
              <a:spcBef>
                <a:spcPts val="0"/>
              </a:spcBef>
              <a:spcAft>
                <a:spcPts val="0"/>
              </a:spcAft>
              <a:buClr>
                <a:srgbClr val="17365D"/>
              </a:buClr>
              <a:buSzPts val="4400"/>
              <a:buFont typeface="Calibri"/>
              <a:buNone/>
              <a:defRPr sz="4400" b="1" i="0" u="none" strike="noStrike" cap="none">
                <a:solidFill>
                  <a:srgbClr val="17365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2133600"/>
            <a:ext cx="8382000" cy="39925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p13" descr="templatealumni copy.jpg"/>
          <p:cNvPicPr preferRelativeResize="0"/>
          <p:nvPr/>
        </p:nvPicPr>
        <p:blipFill rotWithShape="1">
          <a:blip r:embed="rId13">
            <a:alphaModFix/>
          </a:blip>
          <a:srcRect/>
          <a:stretch/>
        </p:blipFill>
        <p:spPr>
          <a:xfrm>
            <a:off x="0" y="0"/>
            <a:ext cx="9144000" cy="7065818"/>
          </a:xfrm>
          <a:prstGeom prst="rect">
            <a:avLst/>
          </a:prstGeom>
          <a:noFill/>
          <a:ln>
            <a:noFill/>
          </a:ln>
        </p:spPr>
      </p:pic>
      <p:sp>
        <p:nvSpPr>
          <p:cNvPr id="88" name="Google Shape;88;p13"/>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lvl1pPr marR="0" lvl="0" algn="r" rtl="0">
              <a:spcBef>
                <a:spcPts val="0"/>
              </a:spcBef>
              <a:spcAft>
                <a:spcPts val="0"/>
              </a:spcAft>
              <a:buClr>
                <a:srgbClr val="17365D"/>
              </a:buClr>
              <a:buSzPts val="4400"/>
              <a:buFont typeface="Calibri"/>
              <a:buNone/>
              <a:defRPr sz="4400" b="1" i="0" u="none" strike="noStrike" cap="none">
                <a:solidFill>
                  <a:srgbClr val="17365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457200" y="2133600"/>
            <a:ext cx="8382000" cy="39925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V1mjL-kQ7D4OL0rhsG4O3ACe30uZzqhiuLlTsnk90pg/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C000"/>
              </a:buClr>
              <a:buSzPts val="4800"/>
              <a:buFont typeface="Calibri"/>
              <a:buNone/>
            </a:pPr>
            <a:r>
              <a:rPr lang="en-US" sz="4800"/>
              <a:t>Lake Travis FFA Alumni</a:t>
            </a:r>
            <a:endParaRPr/>
          </a:p>
        </p:txBody>
      </p:sp>
      <p:sp>
        <p:nvSpPr>
          <p:cNvPr id="168" name="Google Shape;168;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200"/>
              <a:buNone/>
            </a:pPr>
            <a:r>
              <a:rPr lang="en-US" b="1"/>
              <a:t>November 2, 2021</a:t>
            </a:r>
            <a:endParaRPr b="1"/>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685800" y="762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P Terry’s Fundraiser Success !</a:t>
            </a:r>
            <a:endParaRPr/>
          </a:p>
        </p:txBody>
      </p:sp>
      <p:sp>
        <p:nvSpPr>
          <p:cNvPr id="248" name="Google Shape;248;p34"/>
          <p:cNvSpPr txBox="1">
            <a:spLocks noGrp="1"/>
          </p:cNvSpPr>
          <p:nvPr>
            <p:ph type="body" idx="1"/>
          </p:nvPr>
        </p:nvSpPr>
        <p:spPr>
          <a:xfrm>
            <a:off x="457200" y="2133600"/>
            <a:ext cx="8382000" cy="78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Drum roll please … </a:t>
            </a:r>
            <a:endParaRPr/>
          </a:p>
        </p:txBody>
      </p:sp>
      <p:sp>
        <p:nvSpPr>
          <p:cNvPr id="249" name="Google Shape;249;p34"/>
          <p:cNvSpPr txBox="1"/>
          <p:nvPr/>
        </p:nvSpPr>
        <p:spPr>
          <a:xfrm>
            <a:off x="3850625" y="2094875"/>
            <a:ext cx="4712400" cy="4040400"/>
          </a:xfrm>
          <a:prstGeom prst="rect">
            <a:avLst/>
          </a:prstGeom>
          <a:noFill/>
          <a:ln>
            <a:noFill/>
          </a:ln>
        </p:spPr>
        <p:txBody>
          <a:bodyPr spcFirstLastPara="1" wrap="square" lIns="91425" tIns="91425" rIns="91425" bIns="91425" anchor="t" anchorCtr="0">
            <a:spAutoFit/>
          </a:bodyPr>
          <a:lstStyle/>
          <a:p>
            <a:pPr marL="165100" lvl="0" indent="0" algn="l" rtl="0">
              <a:lnSpc>
                <a:spcPct val="115000"/>
              </a:lnSpc>
              <a:spcBef>
                <a:spcPts val="0"/>
              </a:spcBef>
              <a:spcAft>
                <a:spcPts val="0"/>
              </a:spcAft>
              <a:buClr>
                <a:schemeClr val="dk1"/>
              </a:buClr>
              <a:buSzPts val="1100"/>
              <a:buFont typeface="Arial"/>
              <a:buNone/>
            </a:pPr>
            <a:r>
              <a:rPr lang="en-US" sz="3200">
                <a:solidFill>
                  <a:schemeClr val="lt1"/>
                </a:solidFill>
                <a:latin typeface="Calibri"/>
                <a:ea typeface="Calibri"/>
                <a:cs typeface="Calibri"/>
                <a:sym typeface="Calibri"/>
              </a:rPr>
              <a:t>We raised </a:t>
            </a:r>
            <a:br>
              <a:rPr lang="en-US" sz="3200">
                <a:solidFill>
                  <a:schemeClr val="lt1"/>
                </a:solidFill>
                <a:latin typeface="Calibri"/>
                <a:ea typeface="Calibri"/>
                <a:cs typeface="Calibri"/>
                <a:sym typeface="Calibri"/>
              </a:rPr>
            </a:br>
            <a:r>
              <a:rPr lang="en-US" sz="6200">
                <a:solidFill>
                  <a:srgbClr val="FFC000"/>
                </a:solidFill>
                <a:latin typeface="Calibri"/>
                <a:ea typeface="Calibri"/>
                <a:cs typeface="Calibri"/>
                <a:sym typeface="Calibri"/>
              </a:rPr>
              <a:t>$341.00</a:t>
            </a:r>
            <a:r>
              <a:rPr lang="en-US" sz="6200">
                <a:solidFill>
                  <a:schemeClr val="lt1"/>
                </a:solidFill>
                <a:latin typeface="Calibri"/>
                <a:ea typeface="Calibri"/>
                <a:cs typeface="Calibri"/>
                <a:sym typeface="Calibri"/>
              </a:rPr>
              <a:t> </a:t>
            </a:r>
            <a:br>
              <a:rPr lang="en-US" sz="6200">
                <a:solidFill>
                  <a:schemeClr val="lt1"/>
                </a:solidFill>
                <a:latin typeface="Calibri"/>
                <a:ea typeface="Calibri"/>
                <a:cs typeface="Calibri"/>
                <a:sym typeface="Calibri"/>
              </a:rPr>
            </a:br>
            <a:br>
              <a:rPr lang="en-US" sz="3200">
                <a:solidFill>
                  <a:schemeClr val="lt1"/>
                </a:solidFill>
                <a:latin typeface="Calibri"/>
                <a:ea typeface="Calibri"/>
                <a:cs typeface="Calibri"/>
                <a:sym typeface="Calibri"/>
              </a:rPr>
            </a:br>
            <a:r>
              <a:rPr lang="en-US" sz="3200" i="1">
                <a:solidFill>
                  <a:schemeClr val="lt1"/>
                </a:solidFill>
                <a:latin typeface="Calibri"/>
                <a:ea typeface="Calibri"/>
                <a:cs typeface="Calibri"/>
                <a:sym typeface="Calibri"/>
              </a:rPr>
              <a:t>One of our largest Spirit Nights yet!</a:t>
            </a:r>
            <a:r>
              <a:rPr lang="en-US" sz="32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p:txBody>
      </p:sp>
      <p:pic>
        <p:nvPicPr>
          <p:cNvPr id="250" name="Google Shape;250;p34"/>
          <p:cNvPicPr preferRelativeResize="0"/>
          <p:nvPr/>
        </p:nvPicPr>
        <p:blipFill rotWithShape="1">
          <a:blip r:embed="rId3">
            <a:alphaModFix/>
          </a:blip>
          <a:srcRect l="17999" t="14646"/>
          <a:stretch/>
        </p:blipFill>
        <p:spPr>
          <a:xfrm>
            <a:off x="609600" y="2811425"/>
            <a:ext cx="2959924" cy="2156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 calcmode="lin" valueType="num">
                                      <p:cBhvr additive="base">
                                        <p:cTn id="12" dur="1000"/>
                                        <p:tgtEl>
                                          <p:spTgt spid="2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17365D"/>
              </a:buClr>
              <a:buSzPts val="4400"/>
              <a:buFont typeface="Calibri"/>
              <a:buNone/>
            </a:pPr>
            <a:r>
              <a:rPr lang="en-US"/>
              <a:t>Fundraising/Sponsorships </a:t>
            </a:r>
            <a:endParaRPr/>
          </a:p>
        </p:txBody>
      </p:sp>
      <p:sp>
        <p:nvSpPr>
          <p:cNvPr id="256" name="Google Shape;256;p35"/>
          <p:cNvSpPr txBox="1">
            <a:spLocks noGrp="1"/>
          </p:cNvSpPr>
          <p:nvPr>
            <p:ph type="body" idx="1"/>
          </p:nvPr>
        </p:nvSpPr>
        <p:spPr>
          <a:xfrm>
            <a:off x="220725" y="1655375"/>
            <a:ext cx="8718300" cy="52029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None/>
            </a:pPr>
            <a:r>
              <a:rPr lang="en-US" sz="3000" b="1"/>
              <a:t>Sponsorship Drive Update</a:t>
            </a:r>
            <a:endParaRPr sz="3000" b="1"/>
          </a:p>
          <a:p>
            <a:pPr marL="0" lvl="0" indent="0" algn="ctr" rtl="0">
              <a:lnSpc>
                <a:spcPct val="90000"/>
              </a:lnSpc>
              <a:spcBef>
                <a:spcPts val="0"/>
              </a:spcBef>
              <a:spcAft>
                <a:spcPts val="0"/>
              </a:spcAft>
              <a:buNone/>
            </a:pPr>
            <a:endParaRPr sz="1800" b="1"/>
          </a:p>
          <a:p>
            <a:pPr marL="0" lvl="0" indent="0" algn="l" rtl="0">
              <a:lnSpc>
                <a:spcPct val="90000"/>
              </a:lnSpc>
              <a:spcBef>
                <a:spcPts val="0"/>
              </a:spcBef>
              <a:spcAft>
                <a:spcPts val="0"/>
              </a:spcAft>
              <a:buNone/>
            </a:pPr>
            <a:r>
              <a:rPr lang="en-US" sz="3000"/>
              <a:t>The Dream…..</a:t>
            </a:r>
            <a:endParaRPr sz="3000"/>
          </a:p>
          <a:p>
            <a:pPr marL="0" lvl="0" indent="0" algn="l" rtl="0">
              <a:lnSpc>
                <a:spcPct val="90000"/>
              </a:lnSpc>
              <a:spcBef>
                <a:spcPts val="0"/>
              </a:spcBef>
              <a:spcAft>
                <a:spcPts val="0"/>
              </a:spcAft>
              <a:buNone/>
            </a:pPr>
            <a:endParaRPr sz="2550"/>
          </a:p>
          <a:p>
            <a:pPr marL="0" lvl="0" indent="0" algn="ctr" rtl="0">
              <a:lnSpc>
                <a:spcPct val="90000"/>
              </a:lnSpc>
              <a:spcBef>
                <a:spcPts val="0"/>
              </a:spcBef>
              <a:spcAft>
                <a:spcPts val="0"/>
              </a:spcAft>
              <a:buNone/>
            </a:pPr>
            <a:r>
              <a:rPr lang="en-US" sz="3000"/>
              <a:t>Homework - Each family emails assigned sponsors</a:t>
            </a:r>
            <a:endParaRPr sz="3000"/>
          </a:p>
          <a:p>
            <a:pPr marL="0" lvl="0" indent="0" algn="ctr" rtl="0">
              <a:lnSpc>
                <a:spcPct val="90000"/>
              </a:lnSpc>
              <a:spcBef>
                <a:spcPts val="0"/>
              </a:spcBef>
              <a:spcAft>
                <a:spcPts val="0"/>
              </a:spcAft>
              <a:buNone/>
            </a:pPr>
            <a:r>
              <a:rPr lang="en-US" sz="3000"/>
              <a:t>GOAL - funds turned in by November Meeting</a:t>
            </a:r>
            <a:endParaRPr sz="3000"/>
          </a:p>
          <a:p>
            <a:pPr marL="0" lvl="0" indent="0" algn="ctr" rtl="0">
              <a:lnSpc>
                <a:spcPct val="90000"/>
              </a:lnSpc>
              <a:spcBef>
                <a:spcPts val="0"/>
              </a:spcBef>
              <a:spcAft>
                <a:spcPts val="0"/>
              </a:spcAft>
              <a:buNone/>
            </a:pPr>
            <a:r>
              <a:rPr lang="en-US" sz="3000"/>
              <a:t>GOAL - each family raises at least $500</a:t>
            </a:r>
            <a:endParaRPr sz="3000"/>
          </a:p>
          <a:p>
            <a:pPr marL="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r>
              <a:rPr lang="en-US" sz="3000"/>
              <a:t>Reality….</a:t>
            </a:r>
            <a:endParaRPr sz="3000"/>
          </a:p>
          <a:p>
            <a:pPr marL="0" lvl="0" indent="0" algn="ctr" rtl="0">
              <a:lnSpc>
                <a:spcPct val="90000"/>
              </a:lnSpc>
              <a:spcBef>
                <a:spcPts val="0"/>
              </a:spcBef>
              <a:spcAft>
                <a:spcPts val="0"/>
              </a:spcAft>
              <a:buNone/>
            </a:pPr>
            <a:r>
              <a:rPr lang="en-US" sz="3000"/>
              <a:t>Technical difficulties with instruction emails </a:t>
            </a:r>
            <a:endParaRPr sz="3000"/>
          </a:p>
          <a:p>
            <a:pPr marL="0" lvl="0" indent="0" algn="ctr" rtl="0">
              <a:lnSpc>
                <a:spcPct val="90000"/>
              </a:lnSpc>
              <a:spcBef>
                <a:spcPts val="0"/>
              </a:spcBef>
              <a:spcAft>
                <a:spcPts val="0"/>
              </a:spcAft>
              <a:buNone/>
            </a:pPr>
            <a:r>
              <a:rPr lang="en-US" sz="3000"/>
              <a:t>Emails sent out….. 10 families</a:t>
            </a:r>
            <a:endParaRPr sz="3000"/>
          </a:p>
          <a:p>
            <a:pPr marL="0" lvl="0" indent="0" algn="ctr" rtl="0">
              <a:lnSpc>
                <a:spcPct val="90000"/>
              </a:lnSpc>
              <a:spcBef>
                <a:spcPts val="0"/>
              </a:spcBef>
              <a:spcAft>
                <a:spcPts val="0"/>
              </a:spcAft>
              <a:buNone/>
            </a:pPr>
            <a:r>
              <a:rPr lang="en-US" sz="3000"/>
              <a:t>In-person visits….. 1 family</a:t>
            </a:r>
            <a:endParaRPr sz="3000"/>
          </a:p>
          <a:p>
            <a:pPr marL="0" lvl="0" indent="0" algn="l" rtl="0">
              <a:lnSpc>
                <a:spcPct val="90000"/>
              </a:lnSpc>
              <a:spcBef>
                <a:spcPts val="0"/>
              </a:spcBef>
              <a:spcAft>
                <a:spcPts val="0"/>
              </a:spcAft>
              <a:buNone/>
            </a:pPr>
            <a:endParaRPr sz="2400"/>
          </a:p>
          <a:p>
            <a:pPr marL="0" lvl="0" indent="0" algn="ctr" rtl="0">
              <a:lnSpc>
                <a:spcPct val="90000"/>
              </a:lnSpc>
              <a:spcBef>
                <a:spcPts val="0"/>
              </a:spcBef>
              <a:spcAft>
                <a:spcPts val="0"/>
              </a:spcAft>
              <a:buNone/>
            </a:pPr>
            <a:r>
              <a:rPr lang="en-US" sz="3000"/>
              <a:t>14 sponsorship forms submitted</a:t>
            </a:r>
            <a:endParaRPr sz="3000"/>
          </a:p>
          <a:p>
            <a:pPr marL="0" lvl="0" indent="0" algn="ctr" rtl="0">
              <a:lnSpc>
                <a:spcPct val="90000"/>
              </a:lnSpc>
              <a:spcBef>
                <a:spcPts val="0"/>
              </a:spcBef>
              <a:spcAft>
                <a:spcPts val="0"/>
              </a:spcAft>
              <a:buNone/>
            </a:pPr>
            <a:r>
              <a:rPr lang="en-US" sz="3000"/>
              <a:t>$30 - $2,500</a:t>
            </a:r>
            <a:endParaRPr sz="3000"/>
          </a:p>
          <a:p>
            <a:pPr marL="0" lvl="0" indent="0" algn="ctr" rtl="0">
              <a:lnSpc>
                <a:spcPct val="90000"/>
              </a:lnSpc>
              <a:spcBef>
                <a:spcPts val="0"/>
              </a:spcBef>
              <a:spcAft>
                <a:spcPts val="0"/>
              </a:spcAft>
              <a:buNone/>
            </a:pPr>
            <a:r>
              <a:rPr lang="en-US" sz="3000"/>
              <a:t>even mix of businesses &amp; friends/family</a:t>
            </a:r>
            <a:endParaRPr sz="3000"/>
          </a:p>
          <a:p>
            <a:pPr marL="0" lvl="0" indent="0" algn="l" rtl="0">
              <a:lnSpc>
                <a:spcPct val="90000"/>
              </a:lnSpc>
              <a:spcBef>
                <a:spcPts val="0"/>
              </a:spcBef>
              <a:spcAft>
                <a:spcPts val="0"/>
              </a:spcAft>
              <a:buNone/>
            </a:pPr>
            <a:endParaRPr sz="2400" b="1"/>
          </a:p>
          <a:p>
            <a:pPr marL="0" lvl="0" indent="0" algn="ctr" rtl="0">
              <a:lnSpc>
                <a:spcPct val="90000"/>
              </a:lnSpc>
              <a:spcBef>
                <a:spcPts val="600"/>
              </a:spcBef>
              <a:spcAft>
                <a:spcPts val="0"/>
              </a:spcAft>
              <a:buNone/>
            </a:pPr>
            <a:r>
              <a:rPr lang="en-US" sz="3447">
                <a:solidFill>
                  <a:srgbClr val="FFD966"/>
                </a:solidFill>
              </a:rPr>
              <a:t>Current Total = $6,130</a:t>
            </a:r>
            <a:endParaRPr sz="3447">
              <a:solidFill>
                <a:srgbClr val="FFD966"/>
              </a:solidFill>
            </a:endParaRPr>
          </a:p>
        </p:txBody>
      </p:sp>
      <p:sp>
        <p:nvSpPr>
          <p:cNvPr id="257" name="Google Shape;257;p35"/>
          <p:cNvSpPr txBox="1"/>
          <p:nvPr/>
        </p:nvSpPr>
        <p:spPr>
          <a:xfrm>
            <a:off x="5939025" y="1371600"/>
            <a:ext cx="3000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i="1">
                <a:solidFill>
                  <a:schemeClr val="lt1"/>
                </a:solidFill>
                <a:latin typeface="Calibri"/>
                <a:ea typeface="Calibri"/>
                <a:cs typeface="Calibri"/>
                <a:sym typeface="Calibri"/>
              </a:rPr>
              <a:t>Jenn De Leon</a:t>
            </a:r>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2021 - 2022 LT FFA Sponsors</a:t>
            </a:r>
            <a:endParaRPr/>
          </a:p>
        </p:txBody>
      </p:sp>
      <p:sp>
        <p:nvSpPr>
          <p:cNvPr id="264" name="Google Shape;264;p36"/>
          <p:cNvSpPr txBox="1">
            <a:spLocks noGrp="1"/>
          </p:cNvSpPr>
          <p:nvPr>
            <p:ph type="body" idx="1"/>
          </p:nvPr>
        </p:nvSpPr>
        <p:spPr>
          <a:xfrm>
            <a:off x="457200" y="1706225"/>
            <a:ext cx="8382000" cy="5067000"/>
          </a:xfrm>
          <a:prstGeom prst="rect">
            <a:avLst/>
          </a:prstGeom>
        </p:spPr>
        <p:txBody>
          <a:bodyPr spcFirstLastPara="1" wrap="square" lIns="91425" tIns="45700" rIns="91425" bIns="45700" anchor="t" anchorCtr="0">
            <a:normAutofit lnSpcReduction="10000"/>
          </a:bodyPr>
          <a:lstStyle/>
          <a:p>
            <a:pPr marL="0" lvl="0" indent="0" algn="ctr" rtl="0">
              <a:spcBef>
                <a:spcPts val="360"/>
              </a:spcBef>
              <a:spcAft>
                <a:spcPts val="0"/>
              </a:spcAft>
              <a:buNone/>
            </a:pPr>
            <a:r>
              <a:rPr lang="en-US"/>
              <a:t>THANK YOU!!!</a:t>
            </a:r>
            <a:endParaRPr/>
          </a:p>
          <a:p>
            <a:pPr marL="0" lvl="0" indent="0" algn="l" rtl="0">
              <a:spcBef>
                <a:spcPts val="360"/>
              </a:spcBef>
              <a:spcAft>
                <a:spcPts val="0"/>
              </a:spcAft>
              <a:buNone/>
            </a:pPr>
            <a:r>
              <a:rPr lang="en-US" sz="3000" b="1"/>
              <a:t>Bronze </a:t>
            </a:r>
            <a:endParaRPr sz="3000" b="1"/>
          </a:p>
          <a:p>
            <a:pPr marL="457200" lvl="0" indent="-381000" algn="l" rtl="0">
              <a:spcBef>
                <a:spcPts val="360"/>
              </a:spcBef>
              <a:spcAft>
                <a:spcPts val="0"/>
              </a:spcAft>
              <a:buSzPts val="2400"/>
              <a:buChar char="•"/>
            </a:pPr>
            <a:r>
              <a:rPr lang="en-US" sz="2400"/>
              <a:t>Lakeway Orthodontics</a:t>
            </a:r>
            <a:endParaRPr sz="2400"/>
          </a:p>
          <a:p>
            <a:pPr marL="457200" lvl="0" indent="-381000" algn="l" rtl="0">
              <a:spcBef>
                <a:spcPts val="0"/>
              </a:spcBef>
              <a:spcAft>
                <a:spcPts val="0"/>
              </a:spcAft>
              <a:buSzPts val="2400"/>
              <a:buChar char="•"/>
            </a:pPr>
            <a:r>
              <a:rPr lang="en-US" sz="2400"/>
              <a:t>McCoys Building Supply</a:t>
            </a:r>
            <a:endParaRPr sz="2400"/>
          </a:p>
          <a:p>
            <a:pPr marL="457200" lvl="0" indent="-381000" algn="l" rtl="0">
              <a:spcBef>
                <a:spcPts val="0"/>
              </a:spcBef>
              <a:spcAft>
                <a:spcPts val="0"/>
              </a:spcAft>
              <a:buSzPts val="2400"/>
              <a:buChar char="•"/>
            </a:pPr>
            <a:r>
              <a:rPr lang="en-US" sz="2400"/>
              <a:t>Triple S Feed &amp; General Store</a:t>
            </a:r>
            <a:endParaRPr sz="2400"/>
          </a:p>
          <a:p>
            <a:pPr marL="0" lvl="0" indent="0" algn="l" rtl="0">
              <a:spcBef>
                <a:spcPts val="360"/>
              </a:spcBef>
              <a:spcAft>
                <a:spcPts val="0"/>
              </a:spcAft>
              <a:buNone/>
            </a:pPr>
            <a:r>
              <a:rPr lang="en-US" sz="3000" b="1"/>
              <a:t>Silver</a:t>
            </a:r>
            <a:endParaRPr sz="3000" b="1"/>
          </a:p>
          <a:p>
            <a:pPr marL="457200" lvl="0" indent="-381000" algn="l" rtl="0">
              <a:spcBef>
                <a:spcPts val="360"/>
              </a:spcBef>
              <a:spcAft>
                <a:spcPts val="0"/>
              </a:spcAft>
              <a:buSzPts val="2400"/>
              <a:buChar char="•"/>
            </a:pPr>
            <a:r>
              <a:rPr lang="en-US" sz="2400"/>
              <a:t>Flipnastics</a:t>
            </a:r>
            <a:endParaRPr sz="2400"/>
          </a:p>
          <a:p>
            <a:pPr marL="457200" lvl="0" indent="-381000" algn="l" rtl="0">
              <a:spcBef>
                <a:spcPts val="0"/>
              </a:spcBef>
              <a:spcAft>
                <a:spcPts val="0"/>
              </a:spcAft>
              <a:buSzPts val="2400"/>
              <a:buChar char="•"/>
            </a:pPr>
            <a:r>
              <a:rPr lang="en-US" sz="2400"/>
              <a:t>Wild Hare Construction &amp; Remodeling</a:t>
            </a:r>
            <a:endParaRPr sz="2400"/>
          </a:p>
          <a:p>
            <a:pPr marL="0" lvl="0" indent="0" algn="l" rtl="0">
              <a:spcBef>
                <a:spcPts val="360"/>
              </a:spcBef>
              <a:spcAft>
                <a:spcPts val="0"/>
              </a:spcAft>
              <a:buNone/>
            </a:pPr>
            <a:r>
              <a:rPr lang="en-US" sz="3000" b="1"/>
              <a:t>Diamond</a:t>
            </a:r>
            <a:endParaRPr sz="3000" b="1"/>
          </a:p>
          <a:p>
            <a:pPr marL="457200" lvl="0" indent="-381000" algn="l" rtl="0">
              <a:spcBef>
                <a:spcPts val="360"/>
              </a:spcBef>
              <a:spcAft>
                <a:spcPts val="0"/>
              </a:spcAft>
              <a:buSzPts val="2400"/>
              <a:buChar char="•"/>
            </a:pPr>
            <a:r>
              <a:rPr lang="en-US" sz="2400"/>
              <a:t>Shipp Family Dentistry</a:t>
            </a:r>
            <a:endParaRPr sz="2400"/>
          </a:p>
          <a:p>
            <a:pPr marL="0" lvl="0" indent="0" algn="l" rtl="0">
              <a:spcBef>
                <a:spcPts val="360"/>
              </a:spcBef>
              <a:spcAft>
                <a:spcPts val="0"/>
              </a:spcAft>
              <a:buNone/>
            </a:pPr>
            <a:endParaRPr sz="2400"/>
          </a:p>
          <a:p>
            <a:pPr marL="0" lvl="0" indent="0" algn="ctr" rtl="0">
              <a:spcBef>
                <a:spcPts val="360"/>
              </a:spcBef>
              <a:spcAft>
                <a:spcPts val="0"/>
              </a:spcAft>
              <a:buClr>
                <a:schemeClr val="dk1"/>
              </a:buClr>
              <a:buSzPts val="1100"/>
              <a:buFont typeface="Arial"/>
              <a:buNone/>
            </a:pPr>
            <a:r>
              <a:rPr lang="en-US" sz="2400"/>
              <a:t>Shout Out:  Brice Group Architects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2021 - 2022 LT FFA Sponsors</a:t>
            </a:r>
            <a:endParaRPr/>
          </a:p>
        </p:txBody>
      </p:sp>
      <p:sp>
        <p:nvSpPr>
          <p:cNvPr id="271" name="Google Shape;271;p37"/>
          <p:cNvSpPr txBox="1">
            <a:spLocks noGrp="1"/>
          </p:cNvSpPr>
          <p:nvPr>
            <p:ph type="body" idx="1"/>
          </p:nvPr>
        </p:nvSpPr>
        <p:spPr>
          <a:xfrm>
            <a:off x="457200" y="1706225"/>
            <a:ext cx="8382000" cy="5003400"/>
          </a:xfrm>
          <a:prstGeom prst="rect">
            <a:avLst/>
          </a:prstGeom>
        </p:spPr>
        <p:txBody>
          <a:bodyPr spcFirstLastPara="1" wrap="square" lIns="91425" tIns="45700" rIns="91425" bIns="45700" anchor="t" anchorCtr="0">
            <a:normAutofit lnSpcReduction="10000"/>
          </a:bodyPr>
          <a:lstStyle/>
          <a:p>
            <a:pPr marL="0" lvl="0" indent="0" algn="ctr" rtl="0">
              <a:spcBef>
                <a:spcPts val="360"/>
              </a:spcBef>
              <a:spcAft>
                <a:spcPts val="0"/>
              </a:spcAft>
              <a:buNone/>
            </a:pPr>
            <a:endParaRPr/>
          </a:p>
          <a:p>
            <a:pPr marL="0" lvl="0" indent="0" algn="ctr" rtl="0">
              <a:spcBef>
                <a:spcPts val="360"/>
              </a:spcBef>
              <a:spcAft>
                <a:spcPts val="0"/>
              </a:spcAft>
              <a:buNone/>
            </a:pPr>
            <a:r>
              <a:rPr lang="en-US"/>
              <a:t>THANK YOU - FRIENDS &amp; FAMILY!!!</a:t>
            </a:r>
            <a:endParaRPr/>
          </a:p>
          <a:p>
            <a:pPr marL="0" lvl="0" indent="0" algn="l" rtl="0">
              <a:spcBef>
                <a:spcPts val="360"/>
              </a:spcBef>
              <a:spcAft>
                <a:spcPts val="0"/>
              </a:spcAft>
              <a:buNone/>
            </a:pPr>
            <a:endParaRPr sz="3000" b="1"/>
          </a:p>
          <a:p>
            <a:pPr marL="0" lvl="0" indent="0" algn="l" rtl="0">
              <a:spcBef>
                <a:spcPts val="360"/>
              </a:spcBef>
              <a:spcAft>
                <a:spcPts val="0"/>
              </a:spcAft>
              <a:buNone/>
            </a:pPr>
            <a:r>
              <a:rPr lang="en-US" sz="3000" b="1"/>
              <a:t>Bronze</a:t>
            </a:r>
            <a:endParaRPr sz="3000" b="1"/>
          </a:p>
          <a:p>
            <a:pPr marL="457200" lvl="0" indent="-419100" algn="l" rtl="0">
              <a:spcBef>
                <a:spcPts val="360"/>
              </a:spcBef>
              <a:spcAft>
                <a:spcPts val="0"/>
              </a:spcAft>
              <a:buSzPts val="3000"/>
              <a:buChar char="•"/>
            </a:pPr>
            <a:r>
              <a:rPr lang="en-US" sz="3000"/>
              <a:t>The Hatfield Family</a:t>
            </a:r>
            <a:endParaRPr sz="3000"/>
          </a:p>
          <a:p>
            <a:pPr marL="0" lvl="0" indent="0" algn="l" rtl="0">
              <a:spcBef>
                <a:spcPts val="360"/>
              </a:spcBef>
              <a:spcAft>
                <a:spcPts val="0"/>
              </a:spcAft>
              <a:buNone/>
            </a:pPr>
            <a:r>
              <a:rPr lang="en-US" sz="3000" b="1"/>
              <a:t>Silver</a:t>
            </a:r>
            <a:endParaRPr sz="3000" b="1"/>
          </a:p>
          <a:p>
            <a:pPr marL="457200" lvl="0" indent="-419100" algn="l" rtl="0">
              <a:spcBef>
                <a:spcPts val="360"/>
              </a:spcBef>
              <a:spcAft>
                <a:spcPts val="0"/>
              </a:spcAft>
              <a:buSzPts val="3000"/>
              <a:buChar char="•"/>
            </a:pPr>
            <a:r>
              <a:rPr lang="en-US" sz="3000"/>
              <a:t>The Cohen-Wise Family</a:t>
            </a:r>
            <a:endParaRPr sz="3000"/>
          </a:p>
          <a:p>
            <a:pPr marL="0" lvl="0" indent="0" algn="l" rtl="0">
              <a:spcBef>
                <a:spcPts val="360"/>
              </a:spcBef>
              <a:spcAft>
                <a:spcPts val="0"/>
              </a:spcAft>
              <a:buNone/>
            </a:pPr>
            <a:r>
              <a:rPr lang="en-US" sz="3000" b="1"/>
              <a:t>Gold</a:t>
            </a:r>
            <a:endParaRPr sz="3000" b="1"/>
          </a:p>
          <a:p>
            <a:pPr marL="457200" lvl="0" indent="-419100" algn="l" rtl="0">
              <a:spcBef>
                <a:spcPts val="360"/>
              </a:spcBef>
              <a:spcAft>
                <a:spcPts val="0"/>
              </a:spcAft>
              <a:buSzPts val="3000"/>
              <a:buChar char="•"/>
            </a:pPr>
            <a:r>
              <a:rPr lang="en-US" sz="3000"/>
              <a:t>The Foxx Family</a:t>
            </a:r>
            <a:endParaRPr sz="2400"/>
          </a:p>
          <a:p>
            <a:pPr marL="0" lvl="0" indent="0" algn="l" rtl="0">
              <a:spcBef>
                <a:spcPts val="360"/>
              </a:spcBef>
              <a:spcAft>
                <a:spcPts val="0"/>
              </a:spcAft>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Fundraising / Amazon Smile</a:t>
            </a:r>
            <a:endParaRPr/>
          </a:p>
        </p:txBody>
      </p:sp>
      <p:sp>
        <p:nvSpPr>
          <p:cNvPr id="278" name="Google Shape;278;p38"/>
          <p:cNvSpPr txBox="1">
            <a:spLocks noGrp="1"/>
          </p:cNvSpPr>
          <p:nvPr>
            <p:ph type="body" idx="1"/>
          </p:nvPr>
        </p:nvSpPr>
        <p:spPr>
          <a:xfrm>
            <a:off x="1833750" y="1477725"/>
            <a:ext cx="7005300" cy="6558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a:t>Update your account to support LT FFA!!  </a:t>
            </a:r>
            <a:endParaRPr/>
          </a:p>
        </p:txBody>
      </p:sp>
      <p:pic>
        <p:nvPicPr>
          <p:cNvPr id="279" name="Google Shape;279;p38"/>
          <p:cNvPicPr preferRelativeResize="0"/>
          <p:nvPr/>
        </p:nvPicPr>
        <p:blipFill>
          <a:blip r:embed="rId3">
            <a:alphaModFix/>
          </a:blip>
          <a:stretch>
            <a:fillRect/>
          </a:stretch>
        </p:blipFill>
        <p:spPr>
          <a:xfrm>
            <a:off x="457200" y="2133600"/>
            <a:ext cx="3659050" cy="4512400"/>
          </a:xfrm>
          <a:prstGeom prst="rect">
            <a:avLst/>
          </a:prstGeom>
          <a:noFill/>
          <a:ln>
            <a:noFill/>
          </a:ln>
        </p:spPr>
      </p:pic>
      <p:pic>
        <p:nvPicPr>
          <p:cNvPr id="280" name="Google Shape;280;p38"/>
          <p:cNvPicPr preferRelativeResize="0"/>
          <p:nvPr/>
        </p:nvPicPr>
        <p:blipFill>
          <a:blip r:embed="rId4">
            <a:alphaModFix/>
          </a:blip>
          <a:stretch>
            <a:fillRect/>
          </a:stretch>
        </p:blipFill>
        <p:spPr>
          <a:xfrm>
            <a:off x="3881638" y="2366838"/>
            <a:ext cx="4695825" cy="2295525"/>
          </a:xfrm>
          <a:prstGeom prst="rect">
            <a:avLst/>
          </a:prstGeom>
          <a:noFill/>
          <a:ln>
            <a:noFill/>
          </a:ln>
        </p:spPr>
      </p:pic>
      <p:pic>
        <p:nvPicPr>
          <p:cNvPr id="281" name="Google Shape;281;p38"/>
          <p:cNvPicPr preferRelativeResize="0"/>
          <p:nvPr/>
        </p:nvPicPr>
        <p:blipFill>
          <a:blip r:embed="rId5">
            <a:alphaModFix/>
          </a:blip>
          <a:stretch>
            <a:fillRect/>
          </a:stretch>
        </p:blipFill>
        <p:spPr>
          <a:xfrm>
            <a:off x="4733775" y="5295888"/>
            <a:ext cx="4105275" cy="1562100"/>
          </a:xfrm>
          <a:prstGeom prst="rect">
            <a:avLst/>
          </a:prstGeom>
          <a:noFill/>
          <a:ln>
            <a:noFill/>
          </a:ln>
        </p:spPr>
      </p:pic>
      <p:sp>
        <p:nvSpPr>
          <p:cNvPr id="282" name="Google Shape;282;p38"/>
          <p:cNvSpPr txBox="1"/>
          <p:nvPr/>
        </p:nvSpPr>
        <p:spPr>
          <a:xfrm>
            <a:off x="5902607" y="4895700"/>
            <a:ext cx="17676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Use the Amazon app?</a:t>
            </a:r>
            <a:endParaRPr>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Major Shows</a:t>
            </a:r>
            <a:endParaRPr/>
          </a:p>
        </p:txBody>
      </p:sp>
      <p:sp>
        <p:nvSpPr>
          <p:cNvPr id="289" name="Google Shape;289;p39"/>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rmAutofit fontScale="25000" lnSpcReduction="10000"/>
          </a:bodyPr>
          <a:lstStyle/>
          <a:p>
            <a:pPr marL="457200" lvl="0" indent="-381000" algn="l" rtl="0">
              <a:spcBef>
                <a:spcPts val="360"/>
              </a:spcBef>
              <a:spcAft>
                <a:spcPts val="0"/>
              </a:spcAft>
              <a:buSzPct val="100000"/>
              <a:buFont typeface="Arial"/>
              <a:buChar char="●"/>
            </a:pPr>
            <a:r>
              <a:rPr lang="en-US" sz="9600">
                <a:latin typeface="Arial"/>
                <a:ea typeface="Arial"/>
                <a:cs typeface="Arial"/>
                <a:sym typeface="Arial"/>
              </a:rPr>
              <a:t>Entry fees due THIS FRIDAY November 5th</a:t>
            </a:r>
            <a:endParaRPr sz="9600">
              <a:latin typeface="Arial"/>
              <a:ea typeface="Arial"/>
              <a:cs typeface="Arial"/>
              <a:sym typeface="Arial"/>
            </a:endParaRPr>
          </a:p>
          <a:p>
            <a:pPr marL="457200" lvl="0" indent="-381000" algn="l" rtl="0">
              <a:spcBef>
                <a:spcPts val="0"/>
              </a:spcBef>
              <a:spcAft>
                <a:spcPts val="0"/>
              </a:spcAft>
              <a:buSzPct val="100000"/>
              <a:buFont typeface="Arial"/>
              <a:buChar char="●"/>
            </a:pPr>
            <a:r>
              <a:rPr lang="en-US" sz="9600">
                <a:latin typeface="Arial"/>
                <a:ea typeface="Arial"/>
                <a:cs typeface="Arial"/>
                <a:sym typeface="Arial"/>
              </a:rPr>
              <a:t>Can be found on the Lake Travis FFA Website</a:t>
            </a:r>
            <a:endParaRPr sz="9600">
              <a:latin typeface="Arial"/>
              <a:ea typeface="Arial"/>
              <a:cs typeface="Arial"/>
              <a:sym typeface="Arial"/>
            </a:endParaRPr>
          </a:p>
          <a:p>
            <a:pPr marL="457200" lvl="0" indent="-381000" algn="l" rtl="0">
              <a:spcBef>
                <a:spcPts val="0"/>
              </a:spcBef>
              <a:spcAft>
                <a:spcPts val="0"/>
              </a:spcAft>
              <a:buSzPct val="100000"/>
              <a:buFont typeface="Arial"/>
              <a:buChar char="●"/>
            </a:pPr>
            <a:r>
              <a:rPr lang="en-US" sz="9600">
                <a:latin typeface="Arial"/>
                <a:ea typeface="Arial"/>
                <a:cs typeface="Arial"/>
                <a:sym typeface="Arial"/>
              </a:rPr>
              <a:t>Major shows are terminal (once your animal goes in, your animals doesn’t come back to the LTHS Ag Facility)</a:t>
            </a:r>
            <a:endParaRPr sz="9600">
              <a:latin typeface="Arial"/>
              <a:ea typeface="Arial"/>
              <a:cs typeface="Arial"/>
              <a:sym typeface="Arial"/>
            </a:endParaRPr>
          </a:p>
          <a:p>
            <a:pPr marL="457200" lvl="0" indent="-381000" algn="l" rtl="0">
              <a:lnSpc>
                <a:spcPct val="115000"/>
              </a:lnSpc>
              <a:spcBef>
                <a:spcPts val="0"/>
              </a:spcBef>
              <a:spcAft>
                <a:spcPts val="0"/>
              </a:spcAft>
              <a:buSzPct val="100000"/>
              <a:buFont typeface="Arial"/>
              <a:buChar char="●"/>
            </a:pPr>
            <a:r>
              <a:rPr lang="en-US" sz="9600">
                <a:latin typeface="Arial"/>
                <a:ea typeface="Arial"/>
                <a:cs typeface="Arial"/>
                <a:sym typeface="Arial"/>
              </a:rPr>
              <a:t>Teacher(s) will be available for questions on November 3rd &amp; 4th</a:t>
            </a:r>
            <a:endParaRPr sz="9600">
              <a:latin typeface="Arial"/>
              <a:ea typeface="Arial"/>
              <a:cs typeface="Arial"/>
              <a:sym typeface="Arial"/>
            </a:endParaRPr>
          </a:p>
          <a:p>
            <a:pPr marL="457200" lvl="0" indent="-342900" algn="l" rtl="0">
              <a:lnSpc>
                <a:spcPct val="115000"/>
              </a:lnSpc>
              <a:spcBef>
                <a:spcPts val="0"/>
              </a:spcBef>
              <a:spcAft>
                <a:spcPts val="0"/>
              </a:spcAft>
              <a:buSzPct val="75000"/>
              <a:buFont typeface="Arial"/>
              <a:buChar char="●"/>
            </a:pPr>
            <a:r>
              <a:rPr lang="en-US" sz="9600">
                <a:latin typeface="Arial"/>
                <a:ea typeface="Arial"/>
                <a:cs typeface="Arial"/>
                <a:sym typeface="Arial"/>
              </a:rPr>
              <a:t>The Ag Teachers </a:t>
            </a:r>
            <a:r>
              <a:rPr lang="en-US" sz="9600" b="1">
                <a:latin typeface="Arial"/>
                <a:ea typeface="Arial"/>
                <a:cs typeface="Arial"/>
                <a:sym typeface="Arial"/>
              </a:rPr>
              <a:t>ONLY </a:t>
            </a:r>
            <a:r>
              <a:rPr lang="en-US" sz="9600">
                <a:latin typeface="Arial"/>
                <a:ea typeface="Arial"/>
                <a:cs typeface="Arial"/>
                <a:sym typeface="Arial"/>
              </a:rPr>
              <a:t>trailer to San Antonio </a:t>
            </a:r>
            <a:br>
              <a:rPr lang="en-US" sz="7200">
                <a:latin typeface="Arial"/>
                <a:ea typeface="Arial"/>
                <a:cs typeface="Arial"/>
                <a:sym typeface="Arial"/>
              </a:rPr>
            </a:br>
            <a:r>
              <a:rPr lang="en-US" sz="7200">
                <a:latin typeface="Arial"/>
                <a:ea typeface="Arial"/>
                <a:cs typeface="Arial"/>
                <a:sym typeface="Arial"/>
              </a:rPr>
              <a:t> 							</a:t>
            </a:r>
            <a:endParaRPr sz="7200">
              <a:latin typeface="Arial"/>
              <a:ea typeface="Arial"/>
              <a:cs typeface="Arial"/>
              <a:sym typeface="Arial"/>
            </a:endParaRPr>
          </a:p>
          <a:p>
            <a:pPr marL="0" lvl="0" indent="0" algn="l" rtl="0">
              <a:lnSpc>
                <a:spcPct val="115000"/>
              </a:lnSpc>
              <a:spcBef>
                <a:spcPts val="0"/>
              </a:spcBef>
              <a:spcAft>
                <a:spcPts val="0"/>
              </a:spcAft>
              <a:buClr>
                <a:schemeClr val="dk1"/>
              </a:buClr>
              <a:buSzPts val="275"/>
              <a:buFont typeface="Arial"/>
              <a:buNone/>
            </a:pPr>
            <a:r>
              <a:rPr lang="en-US" sz="7200">
                <a:latin typeface="Arial"/>
                <a:ea typeface="Arial"/>
                <a:cs typeface="Arial"/>
                <a:sym typeface="Arial"/>
              </a:rPr>
              <a:t>						 					</a:t>
            </a:r>
            <a:endParaRPr sz="7200">
              <a:latin typeface="Arial"/>
              <a:ea typeface="Arial"/>
              <a:cs typeface="Arial"/>
              <a:sym typeface="Arial"/>
            </a:endParaRPr>
          </a:p>
          <a:p>
            <a:pPr marL="0" lvl="0" indent="0" algn="l" rtl="0">
              <a:spcBef>
                <a:spcPts val="360"/>
              </a:spcBef>
              <a:spcAft>
                <a:spcPts val="0"/>
              </a:spcAft>
              <a:buClr>
                <a:schemeClr val="dk1"/>
              </a:buClr>
              <a:buSzPts val="275"/>
              <a:buFont typeface="Arial"/>
              <a:buNone/>
            </a:pPr>
            <a:r>
              <a:rPr lang="en-US" sz="7200">
                <a:latin typeface="Arial"/>
                <a:ea typeface="Arial"/>
                <a:cs typeface="Arial"/>
                <a:sym typeface="Arial"/>
              </a:rPr>
              <a:t>				</a:t>
            </a:r>
            <a:endParaRPr sz="7200">
              <a:latin typeface="Arial"/>
              <a:ea typeface="Arial"/>
              <a:cs typeface="Arial"/>
              <a:sym typeface="Arial"/>
            </a:endParaRPr>
          </a:p>
          <a:p>
            <a:pPr marL="0" lvl="0" indent="0" algn="l" rtl="0">
              <a:spcBef>
                <a:spcPts val="360"/>
              </a:spcBef>
              <a:spcAft>
                <a:spcPts val="0"/>
              </a:spcAft>
              <a:buClr>
                <a:schemeClr val="dk1"/>
              </a:buClr>
              <a:buSzPts val="275"/>
              <a:buFont typeface="Arial"/>
              <a:buNone/>
            </a:pPr>
            <a:r>
              <a:rPr lang="en-US" sz="7200">
                <a:latin typeface="Arial"/>
                <a:ea typeface="Arial"/>
                <a:cs typeface="Arial"/>
                <a:sym typeface="Arial"/>
              </a:rPr>
              <a:t>			</a:t>
            </a:r>
            <a:endParaRPr sz="7200">
              <a:latin typeface="Arial"/>
              <a:ea typeface="Arial"/>
              <a:cs typeface="Arial"/>
              <a:sym typeface="Arial"/>
            </a:endParaRPr>
          </a:p>
          <a:p>
            <a:pPr marL="0" lvl="0" indent="0" algn="l" rtl="0">
              <a:spcBef>
                <a:spcPts val="360"/>
              </a:spcBef>
              <a:spcAft>
                <a:spcPts val="0"/>
              </a:spcAft>
              <a:buClr>
                <a:schemeClr val="dk1"/>
              </a:buClr>
              <a:buSzPct val="1000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36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LDEs</a:t>
            </a:r>
            <a:endParaRPr/>
          </a:p>
        </p:txBody>
      </p:sp>
      <p:sp>
        <p:nvSpPr>
          <p:cNvPr id="296" name="Google Shape;296;p40"/>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rmAutofit fontScale="25000" lnSpcReduction="10000"/>
          </a:bodyPr>
          <a:lstStyle/>
          <a:p>
            <a:pPr marL="0" lvl="0" indent="0" algn="l" rtl="0">
              <a:spcBef>
                <a:spcPts val="360"/>
              </a:spcBef>
              <a:spcAft>
                <a:spcPts val="0"/>
              </a:spcAft>
              <a:buNone/>
            </a:pPr>
            <a:r>
              <a:rPr lang="en-US" sz="9600">
                <a:latin typeface="Arial"/>
                <a:ea typeface="Arial"/>
                <a:cs typeface="Arial"/>
                <a:sym typeface="Arial"/>
              </a:rPr>
              <a:t>Leadership Development Events</a:t>
            </a:r>
            <a:endParaRPr sz="9600">
              <a:latin typeface="Arial"/>
              <a:ea typeface="Arial"/>
              <a:cs typeface="Arial"/>
              <a:sym typeface="Arial"/>
            </a:endParaRPr>
          </a:p>
          <a:p>
            <a:pPr marL="457200" lvl="0" indent="-381000" algn="l" rtl="0">
              <a:spcBef>
                <a:spcPts val="360"/>
              </a:spcBef>
              <a:spcAft>
                <a:spcPts val="0"/>
              </a:spcAft>
              <a:buSzPct val="100000"/>
              <a:buFont typeface="Arial"/>
              <a:buChar char="●"/>
            </a:pPr>
            <a:r>
              <a:rPr lang="en-US" sz="9600">
                <a:latin typeface="Arial"/>
                <a:ea typeface="Arial"/>
                <a:cs typeface="Arial"/>
                <a:sym typeface="Arial"/>
              </a:rPr>
              <a:t>District Competition: Next Tuesday, November 9, 2021</a:t>
            </a:r>
            <a:endParaRPr sz="9600">
              <a:latin typeface="Arial"/>
              <a:ea typeface="Arial"/>
              <a:cs typeface="Arial"/>
              <a:sym typeface="Arial"/>
            </a:endParaRPr>
          </a:p>
          <a:p>
            <a:pPr marL="457200" lvl="0" indent="-381000" algn="l" rtl="0">
              <a:spcBef>
                <a:spcPts val="0"/>
              </a:spcBef>
              <a:spcAft>
                <a:spcPts val="0"/>
              </a:spcAft>
              <a:buSzPct val="100000"/>
              <a:buFont typeface="Arial"/>
              <a:buChar char="●"/>
            </a:pPr>
            <a:r>
              <a:rPr lang="en-US" sz="9600">
                <a:latin typeface="Arial"/>
                <a:ea typeface="Arial"/>
                <a:cs typeface="Arial"/>
                <a:sym typeface="Arial"/>
              </a:rPr>
              <a:t>Area Competition: Saturday, November 20, 2021</a:t>
            </a:r>
            <a:endParaRPr sz="9600">
              <a:latin typeface="Arial"/>
              <a:ea typeface="Arial"/>
              <a:cs typeface="Arial"/>
              <a:sym typeface="Arial"/>
            </a:endParaRPr>
          </a:p>
          <a:p>
            <a:pPr marL="457200" lvl="0" indent="-381000" algn="l" rtl="0">
              <a:spcBef>
                <a:spcPts val="0"/>
              </a:spcBef>
              <a:spcAft>
                <a:spcPts val="0"/>
              </a:spcAft>
              <a:buSzPct val="100000"/>
              <a:buFont typeface="Arial"/>
              <a:buChar char="●"/>
            </a:pPr>
            <a:r>
              <a:rPr lang="en-US" sz="9600">
                <a:latin typeface="Arial"/>
                <a:ea typeface="Arial"/>
                <a:cs typeface="Arial"/>
                <a:sym typeface="Arial"/>
              </a:rPr>
              <a:t>Official Dress is needed (can borrow jacket from teachers)</a:t>
            </a:r>
            <a:endParaRPr sz="9600">
              <a:latin typeface="Arial"/>
              <a:ea typeface="Arial"/>
              <a:cs typeface="Arial"/>
              <a:sym typeface="Arial"/>
            </a:endParaRPr>
          </a:p>
          <a:p>
            <a:pPr marL="457200" lvl="0" indent="-381000" algn="l" rtl="0">
              <a:spcBef>
                <a:spcPts val="0"/>
              </a:spcBef>
              <a:spcAft>
                <a:spcPts val="0"/>
              </a:spcAft>
              <a:buSzPct val="100000"/>
              <a:buFont typeface="Arial"/>
              <a:buChar char="●"/>
            </a:pPr>
            <a:r>
              <a:rPr lang="en-US" sz="9600">
                <a:latin typeface="Arial"/>
                <a:ea typeface="Arial"/>
                <a:cs typeface="Arial"/>
                <a:sym typeface="Arial"/>
              </a:rPr>
              <a:t>Practices are happening AT THE AG FACILITY</a:t>
            </a:r>
            <a:endParaRPr sz="9600">
              <a:latin typeface="Arial"/>
              <a:ea typeface="Arial"/>
              <a:cs typeface="Arial"/>
              <a:sym typeface="Arial"/>
            </a:endParaRPr>
          </a:p>
          <a:p>
            <a:pPr marL="457200" lvl="0" indent="-257175" algn="l" rtl="0">
              <a:spcBef>
                <a:spcPts val="0"/>
              </a:spcBef>
              <a:spcAft>
                <a:spcPts val="0"/>
              </a:spcAft>
              <a:buSzPts val="450"/>
              <a:buFont typeface="Arial"/>
              <a:buChar char="●"/>
            </a:pPr>
            <a:r>
              <a:rPr lang="en-US" sz="9600">
                <a:latin typeface="Arial"/>
                <a:ea typeface="Arial"/>
                <a:cs typeface="Arial"/>
                <a:sym typeface="Arial"/>
              </a:rPr>
              <a:t>Sign-up WAS outside the office </a:t>
            </a:r>
            <a:br>
              <a:rPr lang="en-US" sz="5050">
                <a:latin typeface="Arial"/>
                <a:ea typeface="Arial"/>
                <a:cs typeface="Arial"/>
                <a:sym typeface="Arial"/>
              </a:rPr>
            </a:br>
            <a:r>
              <a:rPr lang="en-US" sz="5050">
                <a:latin typeface="Arial"/>
                <a:ea typeface="Arial"/>
                <a:cs typeface="Arial"/>
                <a:sym typeface="Arial"/>
              </a:rPr>
              <a:t> 							</a:t>
            </a:r>
            <a:endParaRPr sz="5050">
              <a:latin typeface="Arial"/>
              <a:ea typeface="Arial"/>
              <a:cs typeface="Arial"/>
              <a:sym typeface="Arial"/>
            </a:endParaRPr>
          </a:p>
          <a:p>
            <a:pPr marL="0" lvl="0" indent="0" algn="l" rtl="0">
              <a:lnSpc>
                <a:spcPct val="115000"/>
              </a:lnSpc>
              <a:spcBef>
                <a:spcPts val="0"/>
              </a:spcBef>
              <a:spcAft>
                <a:spcPts val="0"/>
              </a:spcAft>
              <a:buNone/>
            </a:pPr>
            <a:r>
              <a:rPr lang="en-US" sz="5050">
                <a:latin typeface="Arial"/>
                <a:ea typeface="Arial"/>
                <a:cs typeface="Arial"/>
                <a:sym typeface="Arial"/>
              </a:rPr>
              <a:t>						 					</a:t>
            </a:r>
            <a:endParaRPr sz="5050">
              <a:latin typeface="Arial"/>
              <a:ea typeface="Arial"/>
              <a:cs typeface="Arial"/>
              <a:sym typeface="Arial"/>
            </a:endParaRPr>
          </a:p>
          <a:p>
            <a:pPr marL="0" lvl="0" indent="0" algn="l" rtl="0">
              <a:spcBef>
                <a:spcPts val="360"/>
              </a:spcBef>
              <a:spcAft>
                <a:spcPts val="0"/>
              </a:spcAft>
              <a:buNone/>
            </a:pPr>
            <a:r>
              <a:rPr lang="en-US" sz="5050">
                <a:latin typeface="Arial"/>
                <a:ea typeface="Arial"/>
                <a:cs typeface="Arial"/>
                <a:sym typeface="Arial"/>
              </a:rPr>
              <a:t>				</a:t>
            </a:r>
            <a:endParaRPr sz="5050">
              <a:latin typeface="Arial"/>
              <a:ea typeface="Arial"/>
              <a:cs typeface="Arial"/>
              <a:sym typeface="Arial"/>
            </a:endParaRPr>
          </a:p>
          <a:p>
            <a:pPr marL="0" lvl="0" indent="0" algn="l" rtl="0">
              <a:spcBef>
                <a:spcPts val="360"/>
              </a:spcBef>
              <a:spcAft>
                <a:spcPts val="0"/>
              </a:spcAft>
              <a:buNone/>
            </a:pPr>
            <a:r>
              <a:rPr lang="en-US" sz="5050">
                <a:latin typeface="Arial"/>
                <a:ea typeface="Arial"/>
                <a:cs typeface="Arial"/>
                <a:sym typeface="Arial"/>
              </a:rPr>
              <a:t>			</a:t>
            </a:r>
            <a:endParaRPr sz="5050">
              <a:latin typeface="Arial"/>
              <a:ea typeface="Arial"/>
              <a:cs typeface="Arial"/>
              <a:sym typeface="Arial"/>
            </a:endParaRPr>
          </a:p>
          <a:p>
            <a:pPr marL="0" lvl="0" indent="0" algn="l" rtl="0">
              <a:spcBef>
                <a:spcPts val="360"/>
              </a:spcBef>
              <a:spcAft>
                <a:spcPts val="0"/>
              </a:spcAft>
              <a:buNone/>
            </a:pPr>
            <a:r>
              <a:rPr lang="en-US" sz="5050">
                <a:latin typeface="Arial"/>
                <a:ea typeface="Arial"/>
                <a:cs typeface="Arial"/>
                <a:sym typeface="Arial"/>
              </a:rPr>
              <a:t>		</a:t>
            </a:r>
            <a:endParaRPr sz="5050">
              <a:latin typeface="Arial"/>
              <a:ea typeface="Arial"/>
              <a:cs typeface="Arial"/>
              <a:sym typeface="Arial"/>
            </a:endParaRPr>
          </a:p>
          <a:p>
            <a:pPr marL="0" lvl="0" indent="0" algn="l" rtl="0">
              <a:spcBef>
                <a:spcPts val="360"/>
              </a:spcBef>
              <a:spcAft>
                <a:spcPts val="0"/>
              </a:spcAft>
              <a:buNone/>
            </a:pPr>
            <a:endParaRPr sz="50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Lake Travis FFA Chapter Show</a:t>
            </a:r>
            <a:endParaRPr/>
          </a:p>
        </p:txBody>
      </p:sp>
      <p:sp>
        <p:nvSpPr>
          <p:cNvPr id="303" name="Google Shape;303;p41"/>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Font typeface="Arial"/>
              <a:buChar char="●"/>
            </a:pPr>
            <a:r>
              <a:rPr lang="en-US" sz="2400">
                <a:latin typeface="Arial"/>
                <a:ea typeface="Arial"/>
                <a:cs typeface="Arial"/>
                <a:sym typeface="Arial"/>
              </a:rPr>
              <a:t>December 16th: registration &amp; weight cards due</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December 17th: actual show (</a:t>
            </a:r>
            <a:r>
              <a:rPr lang="en-US" sz="2400" b="1">
                <a:latin typeface="Arial"/>
                <a:ea typeface="Arial"/>
                <a:cs typeface="Arial"/>
                <a:sym typeface="Arial"/>
              </a:rPr>
              <a:t>Midterm Week</a:t>
            </a:r>
            <a:r>
              <a:rPr lang="en-US" sz="2400">
                <a:latin typeface="Arial"/>
                <a:ea typeface="Arial"/>
                <a:cs typeface="Arial"/>
                <a:sym typeface="Arial"/>
              </a:rPr>
              <a:t>)</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AT RANCH PARK IN DRIPPING SPRINGS</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Cost = $20/head</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Looking for buckle sponsors!! Only $150 (see K White)!! </a:t>
            </a:r>
            <a:br>
              <a:rPr lang="en-US" sz="2400">
                <a:latin typeface="Arial"/>
                <a:ea typeface="Arial"/>
                <a:cs typeface="Arial"/>
                <a:sym typeface="Arial"/>
              </a:rPr>
            </a:br>
            <a:r>
              <a:rPr lang="en-US" sz="2400">
                <a:latin typeface="Arial"/>
                <a:ea typeface="Arial"/>
                <a:cs typeface="Arial"/>
                <a:sym typeface="Arial"/>
              </a:rPr>
              <a:t> 							</a:t>
            </a:r>
            <a:endParaRPr sz="2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a:latin typeface="Arial"/>
                <a:ea typeface="Arial"/>
                <a:cs typeface="Arial"/>
                <a:sym typeface="Arial"/>
              </a:rPr>
              <a:t>						 					</a:t>
            </a:r>
            <a:endParaRPr sz="24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2400">
                <a:latin typeface="Arial"/>
                <a:ea typeface="Arial"/>
                <a:cs typeface="Arial"/>
                <a:sym typeface="Arial"/>
              </a:rPr>
              <a:t>				</a:t>
            </a:r>
            <a:endParaRPr sz="24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2400">
                <a:latin typeface="Arial"/>
                <a:ea typeface="Arial"/>
                <a:cs typeface="Arial"/>
                <a:sym typeface="Arial"/>
              </a:rPr>
              <a:t>				 			</a:t>
            </a:r>
            <a:endParaRPr sz="240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sz="2400">
                <a:latin typeface="Arial"/>
                <a:ea typeface="Arial"/>
                <a:cs typeface="Arial"/>
                <a:sym typeface="Arial"/>
              </a:rPr>
              <a:t>		</a:t>
            </a:r>
            <a:endParaRPr sz="2400">
              <a:latin typeface="Arial"/>
              <a:ea typeface="Arial"/>
              <a:cs typeface="Arial"/>
              <a:sym typeface="Arial"/>
            </a:endParaRPr>
          </a:p>
          <a:p>
            <a:pPr marL="0" lvl="0" indent="0" algn="l" rtl="0">
              <a:spcBef>
                <a:spcPts val="36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838200" y="762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Lake Travis FFA Cavalier Classic</a:t>
            </a:r>
            <a:endParaRPr/>
          </a:p>
        </p:txBody>
      </p:sp>
      <p:sp>
        <p:nvSpPr>
          <p:cNvPr id="310" name="Google Shape;310;p42"/>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rmAutofit lnSpcReduction="20000"/>
          </a:bodyPr>
          <a:lstStyle/>
          <a:p>
            <a:pPr marL="457200" lvl="0" indent="-342900" algn="l" rtl="0">
              <a:spcBef>
                <a:spcPts val="360"/>
              </a:spcBef>
              <a:spcAft>
                <a:spcPts val="0"/>
              </a:spcAft>
              <a:buSzPts val="1800"/>
              <a:buChar char="●"/>
            </a:pPr>
            <a:r>
              <a:rPr lang="en-US"/>
              <a:t>December 18, 2021</a:t>
            </a:r>
            <a:endParaRPr/>
          </a:p>
          <a:p>
            <a:pPr marL="457200" lvl="0" indent="-342900" algn="l" rtl="0">
              <a:spcBef>
                <a:spcPts val="0"/>
              </a:spcBef>
              <a:spcAft>
                <a:spcPts val="0"/>
              </a:spcAft>
              <a:buSzPts val="1800"/>
              <a:buChar char="●"/>
            </a:pPr>
            <a:r>
              <a:rPr lang="en-US"/>
              <a:t>Dripping Springs Ranch Park</a:t>
            </a:r>
            <a:endParaRPr/>
          </a:p>
          <a:p>
            <a:pPr marL="457200" lvl="0" indent="-342900" algn="l" rtl="0">
              <a:spcBef>
                <a:spcPts val="0"/>
              </a:spcBef>
              <a:spcAft>
                <a:spcPts val="0"/>
              </a:spcAft>
              <a:buSzPts val="1800"/>
              <a:buChar char="●"/>
            </a:pPr>
            <a:r>
              <a:rPr lang="en-US"/>
              <a:t>School will trailer there on Friday and back to school Saturday night/Sunday morning (TBD)</a:t>
            </a:r>
            <a:endParaRPr/>
          </a:p>
          <a:p>
            <a:pPr marL="457200" lvl="0" indent="-342900" algn="l" rtl="0">
              <a:spcBef>
                <a:spcPts val="0"/>
              </a:spcBef>
              <a:spcAft>
                <a:spcPts val="0"/>
              </a:spcAft>
              <a:buSzPts val="1800"/>
              <a:buChar char="●"/>
            </a:pPr>
            <a:r>
              <a:rPr lang="en-US"/>
              <a:t>Pens available for all species on-site</a:t>
            </a:r>
            <a:endParaRPr/>
          </a:p>
          <a:p>
            <a:pPr marL="457200" lvl="0" indent="-342900" algn="l" rtl="0">
              <a:spcBef>
                <a:spcPts val="0"/>
              </a:spcBef>
              <a:spcAft>
                <a:spcPts val="0"/>
              </a:spcAft>
              <a:buSzPts val="1800"/>
              <a:buChar char="●"/>
            </a:pPr>
            <a:r>
              <a:rPr lang="en-US"/>
              <a:t>Volunteer signups available at November and December meeting</a:t>
            </a:r>
            <a:endParaRPr/>
          </a:p>
          <a:p>
            <a:pPr marL="457200" lvl="0" indent="-342900" algn="l" rtl="0">
              <a:spcBef>
                <a:spcPts val="0"/>
              </a:spcBef>
              <a:spcAft>
                <a:spcPts val="0"/>
              </a:spcAft>
              <a:buSzPts val="1800"/>
              <a:buChar char="●"/>
            </a:pPr>
            <a:r>
              <a:rPr lang="en-US"/>
              <a:t>All parents and students asked to volunteer at least one shift!</a:t>
            </a:r>
            <a:endParaRPr/>
          </a:p>
        </p:txBody>
      </p:sp>
      <p:sp>
        <p:nvSpPr>
          <p:cNvPr id="311" name="Google Shape;311;p42"/>
          <p:cNvSpPr txBox="1"/>
          <p:nvPr/>
        </p:nvSpPr>
        <p:spPr>
          <a:xfrm>
            <a:off x="5839200" y="1506300"/>
            <a:ext cx="3000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i="1">
                <a:solidFill>
                  <a:schemeClr val="lt1"/>
                </a:solidFill>
                <a:latin typeface="Calibri"/>
                <a:ea typeface="Calibri"/>
                <a:cs typeface="Calibri"/>
                <a:sym typeface="Calibri"/>
              </a:rPr>
              <a:t>Alisia Fee </a:t>
            </a:r>
            <a:endParaRPr sz="2000" i="1">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Cav Classic Volunteers Needed</a:t>
            </a:r>
            <a:endParaRPr/>
          </a:p>
        </p:txBody>
      </p:sp>
      <p:sp>
        <p:nvSpPr>
          <p:cNvPr id="318" name="Google Shape;318;p43"/>
          <p:cNvSpPr txBox="1">
            <a:spLocks noGrp="1"/>
          </p:cNvSpPr>
          <p:nvPr>
            <p:ph type="body" idx="1"/>
          </p:nvPr>
        </p:nvSpPr>
        <p:spPr>
          <a:xfrm>
            <a:off x="533400" y="2434075"/>
            <a:ext cx="8382000" cy="399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a:latin typeface="Comic Sans MS"/>
                <a:ea typeface="Comic Sans MS"/>
                <a:cs typeface="Comic Sans MS"/>
                <a:sym typeface="Comic Sans MS"/>
              </a:rPr>
              <a:t>Volunteer Sign Up:</a:t>
            </a: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60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US" sz="1200" u="sng">
                <a:latin typeface="Comic Sans MS"/>
                <a:ea typeface="Comic Sans MS"/>
                <a:cs typeface="Comic Sans MS"/>
                <a:sym typeface="Comic Sans MS"/>
                <a:hlinkClick r:id="rId3"/>
              </a:rPr>
              <a:t>https://docs.google.com/spreadsheets/d/1V1mjL-kQ7D4OL0rhsG4O3ACe30uZzqhiuLlTsnk90pg/edit?usp=sharing</a:t>
            </a:r>
            <a:endParaRPr sz="2600"/>
          </a:p>
        </p:txBody>
      </p:sp>
      <p:sp>
        <p:nvSpPr>
          <p:cNvPr id="319" name="Google Shape;319;p43"/>
          <p:cNvSpPr txBox="1"/>
          <p:nvPr/>
        </p:nvSpPr>
        <p:spPr>
          <a:xfrm>
            <a:off x="5839200" y="1506300"/>
            <a:ext cx="3000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i="1">
                <a:solidFill>
                  <a:schemeClr val="lt1"/>
                </a:solidFill>
                <a:latin typeface="Calibri"/>
                <a:ea typeface="Calibri"/>
                <a:cs typeface="Calibri"/>
                <a:sym typeface="Calibri"/>
              </a:rPr>
              <a:t>Alisia Fee </a:t>
            </a:r>
            <a:endParaRPr sz="2000" i="1">
              <a:solidFill>
                <a:schemeClr val="lt1"/>
              </a:solidFill>
              <a:latin typeface="Calibri"/>
              <a:ea typeface="Calibri"/>
              <a:cs typeface="Calibri"/>
              <a:sym typeface="Calibri"/>
            </a:endParaRPr>
          </a:p>
        </p:txBody>
      </p:sp>
      <p:pic>
        <p:nvPicPr>
          <p:cNvPr id="320" name="Google Shape;320;p43"/>
          <p:cNvPicPr preferRelativeResize="0"/>
          <p:nvPr/>
        </p:nvPicPr>
        <p:blipFill>
          <a:blip r:embed="rId4">
            <a:alphaModFix/>
          </a:blip>
          <a:stretch>
            <a:fillRect/>
          </a:stretch>
        </p:blipFill>
        <p:spPr>
          <a:xfrm>
            <a:off x="5257795" y="2499200"/>
            <a:ext cx="3477275" cy="3439374"/>
          </a:xfrm>
          <a:prstGeom prst="rect">
            <a:avLst/>
          </a:prstGeom>
          <a:noFill/>
          <a:ln>
            <a:noFill/>
          </a:ln>
        </p:spPr>
      </p:pic>
      <p:sp>
        <p:nvSpPr>
          <p:cNvPr id="321" name="Google Shape;321;p43"/>
          <p:cNvSpPr txBox="1"/>
          <p:nvPr/>
        </p:nvSpPr>
        <p:spPr>
          <a:xfrm>
            <a:off x="609600" y="3116088"/>
            <a:ext cx="4278600" cy="327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chemeClr val="lt1"/>
                </a:solidFill>
                <a:latin typeface="Comic Sans MS"/>
                <a:ea typeface="Comic Sans MS"/>
                <a:cs typeface="Comic Sans MS"/>
                <a:sym typeface="Comic Sans MS"/>
              </a:rPr>
              <a:t>We need 22 volunteers at a time. </a:t>
            </a:r>
            <a:endParaRPr sz="2000">
              <a:solidFill>
                <a:schemeClr val="lt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000">
              <a:solidFill>
                <a:schemeClr val="lt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US" sz="2000" u="sng">
                <a:solidFill>
                  <a:schemeClr val="lt1"/>
                </a:solidFill>
                <a:latin typeface="Comic Sans MS"/>
                <a:ea typeface="Comic Sans MS"/>
                <a:cs typeface="Comic Sans MS"/>
                <a:sym typeface="Comic Sans MS"/>
              </a:rPr>
              <a:t>Break down</a:t>
            </a:r>
            <a:endParaRPr sz="2000" u="sng">
              <a:solidFill>
                <a:schemeClr val="lt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omic Sans MS"/>
                <a:ea typeface="Comic Sans MS"/>
                <a:cs typeface="Comic Sans MS"/>
                <a:sym typeface="Comic Sans MS"/>
              </a:rPr>
              <a:t>Per species:</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Char char="●"/>
            </a:pPr>
            <a:r>
              <a:rPr lang="en-US" sz="2000">
                <a:solidFill>
                  <a:schemeClr val="lt1"/>
                </a:solidFill>
                <a:latin typeface="Comic Sans MS"/>
                <a:ea typeface="Comic Sans MS"/>
                <a:cs typeface="Comic Sans MS"/>
                <a:sym typeface="Comic Sans MS"/>
              </a:rPr>
              <a:t>3 ringside table</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Char char="●"/>
            </a:pPr>
            <a:r>
              <a:rPr lang="en-US" sz="2000">
                <a:solidFill>
                  <a:schemeClr val="lt1"/>
                </a:solidFill>
                <a:latin typeface="Comic Sans MS"/>
                <a:ea typeface="Comic Sans MS"/>
                <a:cs typeface="Comic Sans MS"/>
                <a:sym typeface="Comic Sans MS"/>
              </a:rPr>
              <a:t>4 - 5 running gates/in the ring</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Char char="●"/>
            </a:pPr>
            <a:r>
              <a:rPr lang="en-US" sz="2000">
                <a:solidFill>
                  <a:schemeClr val="lt1"/>
                </a:solidFill>
                <a:latin typeface="Comic Sans MS"/>
                <a:ea typeface="Comic Sans MS"/>
                <a:cs typeface="Comic Sans MS"/>
                <a:sym typeface="Comic Sans MS"/>
              </a:rPr>
              <a:t>4 per time slot (4 hours shifts) for concessions </a:t>
            </a:r>
            <a:endParaRPr sz="2000">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17365D"/>
              </a:buClr>
              <a:buSzPts val="4400"/>
              <a:buFont typeface="Calibri"/>
              <a:buNone/>
            </a:pPr>
            <a:r>
              <a:rPr lang="en-US"/>
              <a:t>Agenda</a:t>
            </a:r>
            <a:endParaRPr/>
          </a:p>
        </p:txBody>
      </p:sp>
      <p:sp>
        <p:nvSpPr>
          <p:cNvPr id="174" name="Google Shape;174;p26"/>
          <p:cNvSpPr txBox="1">
            <a:spLocks noGrp="1"/>
          </p:cNvSpPr>
          <p:nvPr>
            <p:ph type="body" idx="1"/>
          </p:nvPr>
        </p:nvSpPr>
        <p:spPr>
          <a:xfrm>
            <a:off x="554400" y="2352475"/>
            <a:ext cx="8229600" cy="4765800"/>
          </a:xfrm>
          <a:prstGeom prst="rect">
            <a:avLst/>
          </a:prstGeom>
          <a:noFill/>
          <a:ln>
            <a:noFill/>
          </a:ln>
        </p:spPr>
        <p:txBody>
          <a:bodyPr spcFirstLastPara="1" wrap="square" lIns="91425" tIns="45700" rIns="91425" bIns="45700" anchor="t" anchorCtr="0">
            <a:noAutofit/>
          </a:bodyPr>
          <a:lstStyle/>
          <a:p>
            <a:pPr marL="457200" lvl="0" indent="-408720" algn="l" rtl="0">
              <a:lnSpc>
                <a:spcPct val="80000"/>
              </a:lnSpc>
              <a:spcBef>
                <a:spcPts val="0"/>
              </a:spcBef>
              <a:spcAft>
                <a:spcPts val="0"/>
              </a:spcAft>
              <a:buSzPts val="2835"/>
              <a:buChar char="•"/>
            </a:pPr>
            <a:r>
              <a:rPr lang="en-US" sz="2835" b="1"/>
              <a:t>Welcome</a:t>
            </a:r>
            <a:endParaRPr sz="2835" b="1"/>
          </a:p>
          <a:p>
            <a:pPr marL="457200" lvl="0" indent="-408720" algn="l" rtl="0">
              <a:lnSpc>
                <a:spcPct val="80000"/>
              </a:lnSpc>
              <a:spcBef>
                <a:spcPts val="0"/>
              </a:spcBef>
              <a:spcAft>
                <a:spcPts val="0"/>
              </a:spcAft>
              <a:buSzPts val="2835"/>
              <a:buChar char="•"/>
            </a:pPr>
            <a:r>
              <a:rPr lang="en-US" sz="2835" b="1"/>
              <a:t>Minutes</a:t>
            </a:r>
            <a:endParaRPr sz="2835" b="1"/>
          </a:p>
          <a:p>
            <a:pPr marL="457200" lvl="0" indent="-408720" algn="l" rtl="0">
              <a:lnSpc>
                <a:spcPct val="80000"/>
              </a:lnSpc>
              <a:spcBef>
                <a:spcPts val="0"/>
              </a:spcBef>
              <a:spcAft>
                <a:spcPts val="0"/>
              </a:spcAft>
              <a:buSzPts val="2835"/>
              <a:buChar char="•"/>
            </a:pPr>
            <a:r>
              <a:rPr lang="en-US" sz="2835" b="1"/>
              <a:t>Financial Report</a:t>
            </a:r>
            <a:endParaRPr sz="2835" b="1"/>
          </a:p>
          <a:p>
            <a:pPr marL="457200" lvl="0" indent="-408720" algn="l" rtl="0">
              <a:lnSpc>
                <a:spcPct val="80000"/>
              </a:lnSpc>
              <a:spcBef>
                <a:spcPts val="0"/>
              </a:spcBef>
              <a:spcAft>
                <a:spcPts val="0"/>
              </a:spcAft>
              <a:buSzPts val="2835"/>
              <a:buChar char="•"/>
            </a:pPr>
            <a:r>
              <a:rPr lang="en-US" sz="2835" b="1"/>
              <a:t>Teacher Update</a:t>
            </a:r>
            <a:endParaRPr sz="2835" b="1"/>
          </a:p>
          <a:p>
            <a:pPr marL="457200" lvl="0" indent="-408720" algn="l" rtl="0">
              <a:lnSpc>
                <a:spcPct val="80000"/>
              </a:lnSpc>
              <a:spcBef>
                <a:spcPts val="0"/>
              </a:spcBef>
              <a:spcAft>
                <a:spcPts val="0"/>
              </a:spcAft>
              <a:buSzPts val="2835"/>
              <a:buChar char="•"/>
            </a:pPr>
            <a:r>
              <a:rPr lang="en-US" sz="2835" b="1"/>
              <a:t>Past Month’s Event Recap (Homecoming, P Terry’s, Pet Shot Clinic)</a:t>
            </a:r>
            <a:endParaRPr sz="2835" b="1"/>
          </a:p>
          <a:p>
            <a:pPr marL="457200" lvl="0" indent="-408720" algn="l" rtl="0">
              <a:lnSpc>
                <a:spcPct val="80000"/>
              </a:lnSpc>
              <a:spcBef>
                <a:spcPts val="0"/>
              </a:spcBef>
              <a:spcAft>
                <a:spcPts val="0"/>
              </a:spcAft>
              <a:buSzPts val="2835"/>
              <a:buChar char="•"/>
            </a:pPr>
            <a:r>
              <a:rPr lang="en-US" sz="2835" b="1"/>
              <a:t>Sponsorship Drive/Fundraising Update</a:t>
            </a:r>
            <a:endParaRPr sz="2835" b="1"/>
          </a:p>
          <a:p>
            <a:pPr marL="457200" lvl="0" indent="-408720" algn="l" rtl="0">
              <a:lnSpc>
                <a:spcPct val="80000"/>
              </a:lnSpc>
              <a:spcBef>
                <a:spcPts val="0"/>
              </a:spcBef>
              <a:spcAft>
                <a:spcPts val="0"/>
              </a:spcAft>
              <a:buSzPts val="2835"/>
              <a:buChar char="•"/>
            </a:pPr>
            <a:r>
              <a:rPr lang="en-US" sz="2835" b="1"/>
              <a:t>Upcoming Events (Majors, LDEs, Chapter Show, Cav Classic, TCYS)</a:t>
            </a:r>
            <a:endParaRPr sz="2835" b="1"/>
          </a:p>
          <a:p>
            <a:pPr marL="457200" lvl="0" indent="-408720" algn="l" rtl="0">
              <a:lnSpc>
                <a:spcPct val="80000"/>
              </a:lnSpc>
              <a:spcBef>
                <a:spcPts val="0"/>
              </a:spcBef>
              <a:spcAft>
                <a:spcPts val="0"/>
              </a:spcAft>
              <a:buSzPts val="2835"/>
              <a:buChar char="•"/>
            </a:pPr>
            <a:r>
              <a:rPr lang="en-US" sz="2835" b="1"/>
              <a:t>New Business</a:t>
            </a:r>
            <a:endParaRPr sz="2835" b="1"/>
          </a:p>
          <a:p>
            <a:pPr marL="457200" lvl="0" indent="-408720" algn="l" rtl="0">
              <a:lnSpc>
                <a:spcPct val="80000"/>
              </a:lnSpc>
              <a:spcBef>
                <a:spcPts val="0"/>
              </a:spcBef>
              <a:spcAft>
                <a:spcPts val="0"/>
              </a:spcAft>
              <a:buSzPts val="2835"/>
              <a:buChar char="•"/>
            </a:pPr>
            <a:r>
              <a:rPr lang="en-US" sz="2835" b="1"/>
              <a:t>Upcoming Dates and Deadlines</a:t>
            </a:r>
            <a:endParaRPr sz="2835" b="1"/>
          </a:p>
          <a:p>
            <a:pPr marL="457200" lvl="0" indent="-408720" algn="l" rtl="0">
              <a:lnSpc>
                <a:spcPct val="80000"/>
              </a:lnSpc>
              <a:spcBef>
                <a:spcPts val="0"/>
              </a:spcBef>
              <a:spcAft>
                <a:spcPts val="0"/>
              </a:spcAft>
              <a:buSzPts val="2835"/>
              <a:buChar char="•"/>
            </a:pPr>
            <a:r>
              <a:rPr lang="en-US" sz="2835" b="1"/>
              <a:t>Questions, Reminders, Adjourn</a:t>
            </a:r>
            <a:endParaRPr sz="2835" b="1"/>
          </a:p>
          <a:p>
            <a:pPr marL="0" lvl="0" indent="0" algn="ctr" rtl="0">
              <a:lnSpc>
                <a:spcPct val="80000"/>
              </a:lnSpc>
              <a:spcBef>
                <a:spcPts val="0"/>
              </a:spcBef>
              <a:spcAft>
                <a:spcPts val="0"/>
              </a:spcAft>
              <a:buClr>
                <a:schemeClr val="lt1"/>
              </a:buClr>
              <a:buSzPts val="2480"/>
              <a:buNone/>
            </a:pPr>
            <a:endParaRPr sz="3380" b="1"/>
          </a:p>
          <a:p>
            <a:pPr marL="0" lvl="0" indent="0" algn="ctr" rtl="0">
              <a:lnSpc>
                <a:spcPct val="80000"/>
              </a:lnSpc>
              <a:spcBef>
                <a:spcPts val="0"/>
              </a:spcBef>
              <a:spcAft>
                <a:spcPts val="0"/>
              </a:spcAft>
              <a:buClr>
                <a:schemeClr val="lt1"/>
              </a:buClr>
              <a:buSzPts val="2480"/>
              <a:buNone/>
            </a:pPr>
            <a:endParaRPr sz="3380"/>
          </a:p>
          <a:p>
            <a:pPr marL="342900" lvl="0" indent="-139700" algn="l" rtl="0">
              <a:lnSpc>
                <a:spcPct val="80000"/>
              </a:lnSpc>
              <a:spcBef>
                <a:spcPts val="640"/>
              </a:spcBef>
              <a:spcAft>
                <a:spcPts val="0"/>
              </a:spcAft>
              <a:buClr>
                <a:schemeClr val="lt1"/>
              </a:buClr>
              <a:buSzPts val="2480"/>
              <a:buNone/>
            </a:pPr>
            <a:endParaRPr sz="3380"/>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TCYS Updates</a:t>
            </a:r>
            <a:endParaRPr/>
          </a:p>
        </p:txBody>
      </p:sp>
      <p:sp>
        <p:nvSpPr>
          <p:cNvPr id="328" name="Google Shape;328;p44"/>
          <p:cNvSpPr txBox="1">
            <a:spLocks noGrp="1"/>
          </p:cNvSpPr>
          <p:nvPr>
            <p:ph type="body" idx="1"/>
          </p:nvPr>
        </p:nvSpPr>
        <p:spPr>
          <a:xfrm>
            <a:off x="61525" y="2677025"/>
            <a:ext cx="9082500" cy="3992700"/>
          </a:xfrm>
          <a:prstGeom prst="rect">
            <a:avLst/>
          </a:prstGeom>
        </p:spPr>
        <p:txBody>
          <a:bodyPr spcFirstLastPara="1" wrap="square" lIns="91425" tIns="45700" rIns="91425" bIns="45700" anchor="t" anchorCtr="0">
            <a:normAutofit fontScale="77500"/>
          </a:bodyPr>
          <a:lstStyle/>
          <a:p>
            <a:pPr marL="457200" lvl="0" indent="-317182" algn="l" rtl="0">
              <a:spcBef>
                <a:spcPts val="360"/>
              </a:spcBef>
              <a:spcAft>
                <a:spcPts val="0"/>
              </a:spcAft>
              <a:buSzPct val="56250"/>
              <a:buChar char="●"/>
            </a:pPr>
            <a:r>
              <a:rPr lang="en-US"/>
              <a:t>Congrats to Briannah Noak and Taylor Sulak for being selected as Jr. Superintendents for 2022</a:t>
            </a:r>
            <a:endParaRPr/>
          </a:p>
          <a:p>
            <a:pPr marL="457200" lvl="0" indent="-317182" algn="l" rtl="0">
              <a:spcBef>
                <a:spcPts val="0"/>
              </a:spcBef>
              <a:spcAft>
                <a:spcPts val="0"/>
              </a:spcAft>
              <a:buSzPct val="56250"/>
              <a:buChar char="●"/>
            </a:pPr>
            <a:r>
              <a:rPr lang="en-US"/>
              <a:t>Location still TBD -- Expo Center or Dripping Springs Ranch Park</a:t>
            </a:r>
            <a:endParaRPr/>
          </a:p>
          <a:p>
            <a:pPr marL="457200" lvl="0" indent="-317182" algn="l" rtl="0">
              <a:spcBef>
                <a:spcPts val="0"/>
              </a:spcBef>
              <a:spcAft>
                <a:spcPts val="0"/>
              </a:spcAft>
              <a:buSzPct val="56250"/>
              <a:buChar char="●"/>
            </a:pPr>
            <a:r>
              <a:rPr lang="en-US"/>
              <a:t>School will trailer our animals</a:t>
            </a:r>
            <a:endParaRPr/>
          </a:p>
          <a:p>
            <a:pPr marL="457200" lvl="0" indent="-317182" algn="l" rtl="0">
              <a:spcBef>
                <a:spcPts val="0"/>
              </a:spcBef>
              <a:spcAft>
                <a:spcPts val="0"/>
              </a:spcAft>
              <a:buSzPct val="56250"/>
              <a:buChar char="●"/>
            </a:pPr>
            <a:r>
              <a:rPr lang="en-US"/>
              <a:t>January 13-16</a:t>
            </a:r>
            <a:endParaRPr/>
          </a:p>
          <a:p>
            <a:pPr marL="457200" lvl="0" indent="-317182" algn="l" rtl="0">
              <a:spcBef>
                <a:spcPts val="0"/>
              </a:spcBef>
              <a:spcAft>
                <a:spcPts val="0"/>
              </a:spcAft>
              <a:buSzPct val="56250"/>
              <a:buChar char="●"/>
            </a:pPr>
            <a:r>
              <a:rPr lang="en-US"/>
              <a:t>Check Youth Fair Rules carefully</a:t>
            </a:r>
            <a:endParaRPr/>
          </a:p>
          <a:p>
            <a:pPr marL="457200" lvl="0" indent="-317182" algn="l" rtl="0">
              <a:spcBef>
                <a:spcPts val="0"/>
              </a:spcBef>
              <a:spcAft>
                <a:spcPts val="0"/>
              </a:spcAft>
              <a:buSzPct val="56250"/>
              <a:buChar char="●"/>
            </a:pPr>
            <a:r>
              <a:rPr lang="en-US"/>
              <a:t>Need to know who will want an RV</a:t>
            </a:r>
            <a:endParaRPr/>
          </a:p>
          <a:p>
            <a:pPr marL="457200" lvl="0" indent="-317182" algn="l" rtl="0">
              <a:spcBef>
                <a:spcPts val="0"/>
              </a:spcBef>
              <a:spcAft>
                <a:spcPts val="0"/>
              </a:spcAft>
              <a:buSzPct val="56250"/>
              <a:buChar char="●"/>
            </a:pPr>
            <a:r>
              <a:rPr lang="en-US"/>
              <a:t>Volunteer signups at December and January meetings (Kendall will be reaching out for cantina assistance)</a:t>
            </a:r>
            <a:endParaRPr/>
          </a:p>
          <a:p>
            <a:pPr marL="457200" lvl="0" indent="-317182" algn="l" rtl="0">
              <a:spcBef>
                <a:spcPts val="0"/>
              </a:spcBef>
              <a:spcAft>
                <a:spcPts val="0"/>
              </a:spcAft>
              <a:buSzPct val="56250"/>
              <a:buChar char="●"/>
            </a:pPr>
            <a:r>
              <a:rPr lang="en-US"/>
              <a:t>All parents and students must be there for pen set-up/tear down</a:t>
            </a:r>
            <a:endParaRPr/>
          </a:p>
        </p:txBody>
      </p:sp>
      <p:sp>
        <p:nvSpPr>
          <p:cNvPr id="329" name="Google Shape;329;p44"/>
          <p:cNvSpPr txBox="1"/>
          <p:nvPr/>
        </p:nvSpPr>
        <p:spPr>
          <a:xfrm>
            <a:off x="5839200" y="1506300"/>
            <a:ext cx="3000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i="1">
                <a:solidFill>
                  <a:schemeClr val="lt1"/>
                </a:solidFill>
                <a:latin typeface="Calibri"/>
                <a:ea typeface="Calibri"/>
                <a:cs typeface="Calibri"/>
                <a:sym typeface="Calibri"/>
              </a:rPr>
              <a:t>Jenn DeLeon</a:t>
            </a:r>
            <a:endParaRPr sz="2000" i="1">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New Business</a:t>
            </a:r>
            <a:endParaRPr/>
          </a:p>
        </p:txBody>
      </p:sp>
      <p:sp>
        <p:nvSpPr>
          <p:cNvPr id="336" name="Google Shape;336;p45"/>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Font typeface="Arial"/>
              <a:buChar char="●"/>
            </a:pPr>
            <a:r>
              <a:rPr lang="en-US">
                <a:latin typeface="Arial"/>
                <a:ea typeface="Arial"/>
                <a:cs typeface="Arial"/>
                <a:sym typeface="Arial"/>
              </a:rPr>
              <a:t>Shutterfly Christmas Card (in lieu of buyer letters) -- need a chair</a:t>
            </a:r>
            <a:endParaRPr>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a:latin typeface="Arial"/>
                <a:ea typeface="Arial"/>
                <a:cs typeface="Arial"/>
                <a:sym typeface="Arial"/>
              </a:rPr>
              <a:t>RV Rentals for TCYS -- how many?</a:t>
            </a:r>
            <a:endParaRPr>
              <a:latin typeface="Arial"/>
              <a:ea typeface="Arial"/>
              <a:cs typeface="Arial"/>
              <a:sym typeface="Arial"/>
            </a:endParaRPr>
          </a:p>
        </p:txBody>
      </p:sp>
      <p:sp>
        <p:nvSpPr>
          <p:cNvPr id="337" name="Google Shape;337;p45"/>
          <p:cNvSpPr txBox="1"/>
          <p:nvPr/>
        </p:nvSpPr>
        <p:spPr>
          <a:xfrm>
            <a:off x="6432725" y="1552500"/>
            <a:ext cx="2344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i="1">
                <a:solidFill>
                  <a:schemeClr val="lt1"/>
                </a:solidFill>
                <a:latin typeface="Calibri"/>
                <a:ea typeface="Calibri"/>
                <a:cs typeface="Calibri"/>
                <a:sym typeface="Calibri"/>
              </a:rPr>
              <a:t>Jenn Deleon</a:t>
            </a:r>
            <a:endParaRPr sz="2000" i="1">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800"/>
              <a:buNone/>
            </a:pPr>
            <a:r>
              <a:rPr lang="en-US"/>
              <a:t>Upcoming Dates &amp; Deadlines</a:t>
            </a:r>
            <a:endParaRPr/>
          </a:p>
        </p:txBody>
      </p:sp>
      <p:sp>
        <p:nvSpPr>
          <p:cNvPr id="344" name="Google Shape;344;p46"/>
          <p:cNvSpPr txBox="1">
            <a:spLocks noGrp="1"/>
          </p:cNvSpPr>
          <p:nvPr>
            <p:ph type="body" idx="1"/>
          </p:nvPr>
        </p:nvSpPr>
        <p:spPr>
          <a:xfrm>
            <a:off x="188000" y="2033475"/>
            <a:ext cx="10410600" cy="51618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ASAP = Pen Rents and Deposits Due to K White</a:t>
            </a:r>
            <a:endParaRPr sz="2200"/>
          </a:p>
          <a:p>
            <a:pPr marL="457200" lvl="0" indent="-368300" algn="l" rtl="0">
              <a:lnSpc>
                <a:spcPct val="115000"/>
              </a:lnSpc>
              <a:spcBef>
                <a:spcPts val="0"/>
              </a:spcBef>
              <a:spcAft>
                <a:spcPts val="0"/>
              </a:spcAft>
              <a:buSzPts val="2200"/>
              <a:buChar char="•"/>
            </a:pPr>
            <a:r>
              <a:rPr lang="en-US" sz="2200"/>
              <a:t>ASAP = Talk to Aline Crompton if ordering bunnies</a:t>
            </a:r>
            <a:endParaRPr sz="2200"/>
          </a:p>
          <a:p>
            <a:pPr marL="457200" lvl="0" indent="-368300" algn="l" rtl="0">
              <a:lnSpc>
                <a:spcPct val="115000"/>
              </a:lnSpc>
              <a:spcBef>
                <a:spcPts val="0"/>
              </a:spcBef>
              <a:spcAft>
                <a:spcPts val="0"/>
              </a:spcAft>
              <a:buSzPts val="2200"/>
              <a:buChar char="•"/>
            </a:pPr>
            <a:r>
              <a:rPr lang="en-US" sz="2200"/>
              <a:t>November 5  = Major Show Entries due</a:t>
            </a:r>
            <a:endParaRPr sz="2200"/>
          </a:p>
          <a:p>
            <a:pPr marL="457200" lvl="0" indent="-368300" algn="l" rtl="0">
              <a:lnSpc>
                <a:spcPct val="115000"/>
              </a:lnSpc>
              <a:spcBef>
                <a:spcPts val="0"/>
              </a:spcBef>
              <a:spcAft>
                <a:spcPts val="0"/>
              </a:spcAft>
              <a:buSzPts val="2200"/>
              <a:buChar char="•"/>
            </a:pPr>
            <a:r>
              <a:rPr lang="en-US" sz="2200"/>
              <a:t>November 9 = Capital District LDE competition</a:t>
            </a:r>
            <a:endParaRPr sz="2200"/>
          </a:p>
          <a:p>
            <a:pPr marL="457200" lvl="0" indent="-368300" algn="l" rtl="0">
              <a:lnSpc>
                <a:spcPct val="115000"/>
              </a:lnSpc>
              <a:spcBef>
                <a:spcPts val="0"/>
              </a:spcBef>
              <a:spcAft>
                <a:spcPts val="0"/>
              </a:spcAft>
              <a:buSzPts val="2200"/>
              <a:buChar char="•"/>
            </a:pPr>
            <a:r>
              <a:rPr lang="en-US" sz="2200"/>
              <a:t>November 12 = Quality Counts complete </a:t>
            </a:r>
            <a:r>
              <a:rPr lang="en-US" sz="1700"/>
              <a:t>(for first year members and freshman)</a:t>
            </a:r>
            <a:endParaRPr sz="1700"/>
          </a:p>
          <a:p>
            <a:pPr marL="457200" lvl="0" indent="-368300" algn="l" rtl="0">
              <a:lnSpc>
                <a:spcPct val="115000"/>
              </a:lnSpc>
              <a:spcBef>
                <a:spcPts val="0"/>
              </a:spcBef>
              <a:spcAft>
                <a:spcPts val="0"/>
              </a:spcAft>
              <a:buSzPts val="2200"/>
              <a:buChar char="•"/>
            </a:pPr>
            <a:r>
              <a:rPr lang="en-US" sz="2200"/>
              <a:t>November 13 = Pig Validation</a:t>
            </a:r>
            <a:endParaRPr sz="2200"/>
          </a:p>
          <a:p>
            <a:pPr marL="457200" lvl="0" indent="-368300" algn="l" rtl="0">
              <a:lnSpc>
                <a:spcPct val="115000"/>
              </a:lnSpc>
              <a:spcBef>
                <a:spcPts val="0"/>
              </a:spcBef>
              <a:spcAft>
                <a:spcPts val="0"/>
              </a:spcAft>
              <a:buSzPts val="2200"/>
              <a:buChar char="•"/>
            </a:pPr>
            <a:r>
              <a:rPr lang="en-US" sz="2200"/>
              <a:t>November 20 = Area LDE competition</a:t>
            </a:r>
            <a:endParaRPr sz="2200"/>
          </a:p>
          <a:p>
            <a:pPr marL="457200" lvl="0" indent="-368300" algn="l" rtl="0">
              <a:lnSpc>
                <a:spcPct val="115000"/>
              </a:lnSpc>
              <a:spcBef>
                <a:spcPts val="0"/>
              </a:spcBef>
              <a:spcAft>
                <a:spcPts val="0"/>
              </a:spcAft>
              <a:buSzPts val="2200"/>
              <a:buChar char="•"/>
            </a:pPr>
            <a:r>
              <a:rPr lang="en-US" sz="2200"/>
              <a:t>December 7 = Alumni Meeting</a:t>
            </a:r>
            <a:endParaRPr sz="2200"/>
          </a:p>
          <a:p>
            <a:pPr marL="457200" lvl="0" indent="-368300" algn="l" rtl="0">
              <a:lnSpc>
                <a:spcPct val="115000"/>
              </a:lnSpc>
              <a:spcBef>
                <a:spcPts val="0"/>
              </a:spcBef>
              <a:spcAft>
                <a:spcPts val="0"/>
              </a:spcAft>
              <a:buSzPts val="2200"/>
              <a:buChar char="•"/>
            </a:pPr>
            <a:r>
              <a:rPr lang="en-US" sz="2200"/>
              <a:t>December 16 = Grades get checked</a:t>
            </a:r>
            <a:endParaRPr sz="2200"/>
          </a:p>
          <a:p>
            <a:pPr marL="457200" lvl="0" indent="-368300" algn="l" rtl="0">
              <a:lnSpc>
                <a:spcPct val="115000"/>
              </a:lnSpc>
              <a:spcBef>
                <a:spcPts val="0"/>
              </a:spcBef>
              <a:spcAft>
                <a:spcPts val="0"/>
              </a:spcAft>
              <a:buSzPts val="2200"/>
              <a:buChar char="•"/>
            </a:pPr>
            <a:r>
              <a:rPr lang="en-US" sz="2200"/>
              <a:t>December 17 = LT FFA Chapter Show</a:t>
            </a:r>
            <a:endParaRPr sz="2200"/>
          </a:p>
          <a:p>
            <a:pPr marL="457200" lvl="0" indent="-368300" algn="l" rtl="0">
              <a:lnSpc>
                <a:spcPct val="115000"/>
              </a:lnSpc>
              <a:spcBef>
                <a:spcPts val="0"/>
              </a:spcBef>
              <a:spcAft>
                <a:spcPts val="0"/>
              </a:spcAft>
              <a:buSzPts val="2200"/>
              <a:buChar char="•"/>
            </a:pPr>
            <a:r>
              <a:rPr lang="en-US" sz="2200"/>
              <a:t>December 18 = Cavalier Classic</a:t>
            </a:r>
            <a:endParaRPr sz="2200"/>
          </a:p>
          <a:p>
            <a:pPr marL="457200" lvl="0" indent="-368300" algn="l" rtl="0">
              <a:lnSpc>
                <a:spcPct val="115000"/>
              </a:lnSpc>
              <a:spcBef>
                <a:spcPts val="0"/>
              </a:spcBef>
              <a:spcAft>
                <a:spcPts val="0"/>
              </a:spcAft>
              <a:buSzPts val="2200"/>
              <a:buChar char="•"/>
            </a:pPr>
            <a:r>
              <a:rPr lang="en-US" sz="2200"/>
              <a:t>January 13-15, 2022 = TCYS</a:t>
            </a:r>
            <a:endParaRPr sz="2200"/>
          </a:p>
          <a:p>
            <a:pPr marL="457200" lvl="0" indent="0" algn="l" rtl="0">
              <a:lnSpc>
                <a:spcPct val="115000"/>
              </a:lnSpc>
              <a:spcBef>
                <a:spcPts val="0"/>
              </a:spcBef>
              <a:spcAft>
                <a:spcPts val="0"/>
              </a:spcAft>
              <a:buNone/>
            </a:pPr>
            <a:endParaRPr sz="1800"/>
          </a:p>
        </p:txBody>
      </p:sp>
      <p:sp>
        <p:nvSpPr>
          <p:cNvPr id="345" name="Google Shape;345;p46"/>
          <p:cNvSpPr txBox="1"/>
          <p:nvPr/>
        </p:nvSpPr>
        <p:spPr>
          <a:xfrm>
            <a:off x="6680000" y="1538050"/>
            <a:ext cx="2802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i="1">
                <a:solidFill>
                  <a:schemeClr val="lt1"/>
                </a:solidFill>
                <a:latin typeface="Calibri"/>
                <a:ea typeface="Calibri"/>
                <a:cs typeface="Calibri"/>
                <a:sym typeface="Calibri"/>
              </a:rPr>
              <a:t>Vanessa Jackson</a:t>
            </a:r>
            <a:endParaRPr/>
          </a:p>
          <a:p>
            <a:pPr marL="0" marR="0" lvl="0" indent="0" algn="l" rtl="0">
              <a:lnSpc>
                <a:spcPct val="100000"/>
              </a:lnSpc>
              <a:spcBef>
                <a:spcPts val="0"/>
              </a:spcBef>
              <a:spcAft>
                <a:spcPts val="0"/>
              </a:spcAft>
              <a:buClr>
                <a:srgbClr val="000000"/>
              </a:buClr>
              <a:buSzPts val="3000"/>
              <a:buFont typeface="Arial"/>
              <a:buNone/>
            </a:pPr>
            <a:endParaRPr sz="2200" i="1">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7"/>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Membership Reminders</a:t>
            </a:r>
            <a:endParaRPr/>
          </a:p>
        </p:txBody>
      </p:sp>
      <p:sp>
        <p:nvSpPr>
          <p:cNvPr id="352" name="Google Shape;352;p47"/>
          <p:cNvSpPr txBox="1">
            <a:spLocks noGrp="1"/>
          </p:cNvSpPr>
          <p:nvPr>
            <p:ph type="body" idx="1"/>
          </p:nvPr>
        </p:nvSpPr>
        <p:spPr>
          <a:xfrm>
            <a:off x="457200" y="2509125"/>
            <a:ext cx="8382000" cy="39927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Font typeface="Calibri"/>
              <a:buChar char="•"/>
            </a:pPr>
            <a:r>
              <a:rPr lang="en-US" sz="3000"/>
              <a:t>Sign-in and double check info</a:t>
            </a:r>
            <a:endParaRPr sz="3000" i="1"/>
          </a:p>
          <a:p>
            <a:pPr marL="457200" lvl="0" indent="-419100" algn="l" rtl="0">
              <a:lnSpc>
                <a:spcPct val="115000"/>
              </a:lnSpc>
              <a:spcBef>
                <a:spcPts val="0"/>
              </a:spcBef>
              <a:spcAft>
                <a:spcPts val="0"/>
              </a:spcAft>
              <a:buSzPts val="3000"/>
              <a:buChar char="•"/>
            </a:pPr>
            <a:r>
              <a:rPr lang="en-US" sz="3000"/>
              <a:t>Please complete membership forms ASAP</a:t>
            </a:r>
            <a:endParaRPr/>
          </a:p>
          <a:p>
            <a:pPr marL="0" lvl="0" indent="0" algn="l" rtl="0">
              <a:lnSpc>
                <a:spcPct val="115000"/>
              </a:lnSpc>
              <a:spcBef>
                <a:spcPts val="0"/>
              </a:spcBef>
              <a:spcAft>
                <a:spcPts val="0"/>
              </a:spcAft>
              <a:buNone/>
            </a:pPr>
            <a:endParaRPr sz="3000"/>
          </a:p>
        </p:txBody>
      </p:sp>
      <p:sp>
        <p:nvSpPr>
          <p:cNvPr id="353" name="Google Shape;353;p47"/>
          <p:cNvSpPr txBox="1"/>
          <p:nvPr/>
        </p:nvSpPr>
        <p:spPr>
          <a:xfrm>
            <a:off x="7524900" y="1678763"/>
            <a:ext cx="1314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i="1">
                <a:solidFill>
                  <a:schemeClr val="lt1"/>
                </a:solidFill>
                <a:latin typeface="Calibri"/>
                <a:ea typeface="Calibri"/>
                <a:cs typeface="Calibri"/>
                <a:sym typeface="Calibri"/>
              </a:rPr>
              <a:t>Erica Koss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8"/>
          <p:cNvSpPr txBox="1">
            <a:spLocks noGrp="1"/>
          </p:cNvSpPr>
          <p:nvPr>
            <p:ph type="title"/>
          </p:nvPr>
        </p:nvSpPr>
        <p:spPr>
          <a:xfrm>
            <a:off x="609600" y="228600"/>
            <a:ext cx="8229600" cy="9168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100000"/>
              </a:lnSpc>
              <a:spcBef>
                <a:spcPts val="0"/>
              </a:spcBef>
              <a:spcAft>
                <a:spcPts val="0"/>
              </a:spcAft>
              <a:buSzPct val="40909"/>
              <a:buNone/>
            </a:pPr>
            <a:br>
              <a:rPr lang="en-US"/>
            </a:br>
            <a:r>
              <a:rPr lang="en-US"/>
              <a:t>Join Remind Group Alerts</a:t>
            </a:r>
            <a:endParaRPr/>
          </a:p>
        </p:txBody>
      </p:sp>
      <p:sp>
        <p:nvSpPr>
          <p:cNvPr id="360" name="Google Shape;360;p48"/>
          <p:cNvSpPr txBox="1">
            <a:spLocks noGrp="1"/>
          </p:cNvSpPr>
          <p:nvPr>
            <p:ph type="body" idx="1"/>
          </p:nvPr>
        </p:nvSpPr>
        <p:spPr>
          <a:xfrm>
            <a:off x="457200" y="2133600"/>
            <a:ext cx="8382000" cy="3992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sz="2900"/>
          </a:p>
          <a:p>
            <a:pPr marL="0" lvl="0" indent="0" algn="l" rtl="0">
              <a:lnSpc>
                <a:spcPct val="100000"/>
              </a:lnSpc>
              <a:spcBef>
                <a:spcPts val="360"/>
              </a:spcBef>
              <a:spcAft>
                <a:spcPts val="0"/>
              </a:spcAft>
              <a:buSzPts val="1800"/>
              <a:buNone/>
            </a:pPr>
            <a:endParaRPr/>
          </a:p>
        </p:txBody>
      </p:sp>
      <p:sp>
        <p:nvSpPr>
          <p:cNvPr id="361" name="Google Shape;361;p48"/>
          <p:cNvSpPr txBox="1"/>
          <p:nvPr/>
        </p:nvSpPr>
        <p:spPr>
          <a:xfrm>
            <a:off x="2448625" y="1988050"/>
            <a:ext cx="6558300" cy="4063500"/>
          </a:xfrm>
          <a:prstGeom prst="rect">
            <a:avLst/>
          </a:prstGeom>
          <a:noFill/>
          <a:ln>
            <a:noFill/>
          </a:ln>
        </p:spPr>
        <p:txBody>
          <a:bodyPr spcFirstLastPara="1" wrap="square" lIns="91425" tIns="91425" rIns="91425" bIns="91425" anchor="t" anchorCtr="0">
            <a:spAutoFit/>
          </a:bodyPr>
          <a:lstStyle/>
          <a:p>
            <a:pPr marL="0" marR="0" lvl="0" indent="0" algn="ctr" rtl="0">
              <a:lnSpc>
                <a:spcPct val="98181"/>
              </a:lnSpc>
              <a:spcBef>
                <a:spcPts val="600"/>
              </a:spcBef>
              <a:spcAft>
                <a:spcPts val="0"/>
              </a:spcAft>
              <a:buClr>
                <a:srgbClr val="000000"/>
              </a:buClr>
              <a:buSzPts val="4000"/>
              <a:buFont typeface="Arial"/>
              <a:buNone/>
            </a:pPr>
            <a:r>
              <a:rPr lang="en-US" sz="4000" b="0" i="0" u="none" strike="noStrike" cap="none">
                <a:solidFill>
                  <a:schemeClr val="lt1"/>
                </a:solidFill>
                <a:latin typeface="Calibri"/>
                <a:ea typeface="Calibri"/>
                <a:cs typeface="Calibri"/>
                <a:sym typeface="Calibri"/>
              </a:rPr>
              <a:t>Text number: 81010</a:t>
            </a:r>
            <a:endParaRPr sz="4000" b="0" i="0" u="none" strike="noStrike" cap="none">
              <a:solidFill>
                <a:schemeClr val="lt1"/>
              </a:solidFill>
              <a:latin typeface="Calibri"/>
              <a:ea typeface="Calibri"/>
              <a:cs typeface="Calibri"/>
              <a:sym typeface="Calibri"/>
            </a:endParaRPr>
          </a:p>
          <a:p>
            <a:pPr marL="0" marR="0" lvl="0" indent="0" algn="ctr" rtl="0">
              <a:lnSpc>
                <a:spcPct val="98181"/>
              </a:lnSpc>
              <a:spcBef>
                <a:spcPts val="600"/>
              </a:spcBef>
              <a:spcAft>
                <a:spcPts val="0"/>
              </a:spcAft>
              <a:buClr>
                <a:srgbClr val="000000"/>
              </a:buClr>
              <a:buSzPts val="4000"/>
              <a:buFont typeface="Arial"/>
              <a:buNone/>
            </a:pPr>
            <a:endParaRPr sz="4000" b="0" i="0" u="none" strike="noStrike" cap="none">
              <a:solidFill>
                <a:schemeClr val="lt1"/>
              </a:solidFill>
              <a:latin typeface="Calibri"/>
              <a:ea typeface="Calibri"/>
              <a:cs typeface="Calibri"/>
              <a:sym typeface="Calibri"/>
            </a:endParaRPr>
          </a:p>
          <a:p>
            <a:pPr marL="0" marR="0" lvl="0" indent="0" algn="ctr" rtl="0">
              <a:lnSpc>
                <a:spcPct val="98181"/>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a:t>
            </a:r>
            <a:r>
              <a:rPr lang="en-US" sz="4000" b="0" i="0" u="none" strike="noStrike" cap="none">
                <a:solidFill>
                  <a:schemeClr val="lt1"/>
                </a:solidFill>
                <a:latin typeface="Calibri"/>
                <a:ea typeface="Calibri"/>
                <a:cs typeface="Calibri"/>
                <a:sym typeface="Calibri"/>
              </a:rPr>
              <a:t>FFA Texts - @lt-ffa</a:t>
            </a:r>
            <a:endParaRPr sz="4000" b="0" i="0" u="none" strike="noStrike" cap="none">
              <a:solidFill>
                <a:schemeClr val="lt1"/>
              </a:solidFill>
              <a:latin typeface="Calibri"/>
              <a:ea typeface="Calibri"/>
              <a:cs typeface="Calibri"/>
              <a:sym typeface="Calibri"/>
            </a:endParaRPr>
          </a:p>
          <a:p>
            <a:pPr marL="0" marR="0" lvl="0" indent="0" algn="ctr" rtl="0">
              <a:lnSpc>
                <a:spcPct val="98181"/>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a:t>
            </a:r>
            <a:r>
              <a:rPr lang="en-US" sz="4000" b="0" i="0" u="none" strike="noStrike" cap="none">
                <a:solidFill>
                  <a:schemeClr val="lt1"/>
                </a:solidFill>
                <a:latin typeface="Calibri"/>
                <a:ea typeface="Calibri"/>
                <a:cs typeface="Calibri"/>
                <a:sym typeface="Calibri"/>
              </a:rPr>
              <a:t>Pigs - @oinker</a:t>
            </a:r>
            <a:endParaRPr sz="4000" b="0" i="0" u="none" strike="noStrike" cap="none">
              <a:solidFill>
                <a:schemeClr val="lt1"/>
              </a:solidFill>
              <a:latin typeface="Calibri"/>
              <a:ea typeface="Calibri"/>
              <a:cs typeface="Calibri"/>
              <a:sym typeface="Calibri"/>
            </a:endParaRPr>
          </a:p>
          <a:p>
            <a:pPr marL="0" marR="0" lvl="0" indent="0" algn="ctr" rtl="0">
              <a:lnSpc>
                <a:spcPct val="98181"/>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a:t>
            </a:r>
            <a:r>
              <a:rPr lang="en-US" sz="4000" b="0" i="0" u="none" strike="noStrike" cap="none">
                <a:solidFill>
                  <a:schemeClr val="lt1"/>
                </a:solidFill>
                <a:latin typeface="Calibri"/>
                <a:ea typeface="Calibri"/>
                <a:cs typeface="Calibri"/>
                <a:sym typeface="Calibri"/>
              </a:rPr>
              <a:t>Goats - @goat</a:t>
            </a:r>
            <a:endParaRPr sz="4000" b="0" i="0" u="none" strike="noStrike" cap="none">
              <a:solidFill>
                <a:schemeClr val="lt1"/>
              </a:solidFill>
              <a:latin typeface="Calibri"/>
              <a:ea typeface="Calibri"/>
              <a:cs typeface="Calibri"/>
              <a:sym typeface="Calibri"/>
            </a:endParaRPr>
          </a:p>
          <a:p>
            <a:pPr marL="0" marR="0" lvl="0" indent="0" algn="ctr" rtl="0">
              <a:lnSpc>
                <a:spcPct val="98181"/>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a:t>
            </a:r>
            <a:r>
              <a:rPr lang="en-US" sz="4000" b="0" i="0" u="none" strike="noStrike" cap="none">
                <a:solidFill>
                  <a:schemeClr val="lt1"/>
                </a:solidFill>
                <a:latin typeface="Calibri"/>
                <a:ea typeface="Calibri"/>
                <a:cs typeface="Calibri"/>
                <a:sym typeface="Calibri"/>
              </a:rPr>
              <a:t>Lambs - @ltlambs</a:t>
            </a:r>
            <a:endParaRPr sz="4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Calibri"/>
              <a:ea typeface="Calibri"/>
              <a:cs typeface="Calibri"/>
              <a:sym typeface="Calibri"/>
            </a:endParaRPr>
          </a:p>
        </p:txBody>
      </p:sp>
      <p:pic>
        <p:nvPicPr>
          <p:cNvPr id="362" name="Google Shape;362;p48"/>
          <p:cNvPicPr preferRelativeResize="0"/>
          <p:nvPr/>
        </p:nvPicPr>
        <p:blipFill rotWithShape="1">
          <a:blip r:embed="rId3">
            <a:alphaModFix/>
          </a:blip>
          <a:srcRect/>
          <a:stretch/>
        </p:blipFill>
        <p:spPr>
          <a:xfrm>
            <a:off x="380025" y="2394963"/>
            <a:ext cx="2952750" cy="1552575"/>
          </a:xfrm>
          <a:prstGeom prst="rect">
            <a:avLst/>
          </a:prstGeom>
          <a:noFill/>
          <a:ln>
            <a:noFill/>
          </a:ln>
        </p:spPr>
      </p:pic>
      <p:sp>
        <p:nvSpPr>
          <p:cNvPr id="363" name="Google Shape;363;p48"/>
          <p:cNvSpPr txBox="1"/>
          <p:nvPr/>
        </p:nvSpPr>
        <p:spPr>
          <a:xfrm>
            <a:off x="6448250" y="1652325"/>
            <a:ext cx="2451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i="1">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9"/>
          <p:cNvSpPr txBox="1"/>
          <p:nvPr/>
        </p:nvSpPr>
        <p:spPr>
          <a:xfrm>
            <a:off x="457200" y="2286000"/>
            <a:ext cx="8382000" cy="4802400"/>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chemeClr val="lt1"/>
              </a:buClr>
              <a:buSzPts val="5400"/>
              <a:buFont typeface="Arial"/>
              <a:buNone/>
            </a:pPr>
            <a:r>
              <a:rPr lang="en-US" sz="5400" b="1" i="1" u="none" strike="noStrike" cap="none">
                <a:solidFill>
                  <a:schemeClr val="lt1"/>
                </a:solidFill>
                <a:latin typeface="Calibri"/>
                <a:ea typeface="Calibri"/>
                <a:cs typeface="Calibri"/>
                <a:sym typeface="Calibri"/>
              </a:rPr>
              <a:t>Meeting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80"/>
              </a:spcBef>
              <a:spcAft>
                <a:spcPts val="0"/>
              </a:spcAft>
              <a:buClr>
                <a:schemeClr val="lt1"/>
              </a:buClr>
              <a:buSzPts val="5400"/>
              <a:buFont typeface="Arial"/>
              <a:buNone/>
            </a:pPr>
            <a:r>
              <a:rPr lang="en-US" sz="5400" b="1" i="1" u="none" strike="noStrike" cap="none">
                <a:solidFill>
                  <a:schemeClr val="lt1"/>
                </a:solidFill>
                <a:latin typeface="Calibri"/>
                <a:ea typeface="Calibri"/>
                <a:cs typeface="Calibri"/>
                <a:sym typeface="Calibri"/>
              </a:rPr>
              <a:t>Adjourned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80"/>
              </a:spcBef>
              <a:spcAft>
                <a:spcPts val="0"/>
              </a:spcAft>
              <a:buClr>
                <a:schemeClr val="lt1"/>
              </a:buClr>
              <a:buSzPts val="5400"/>
              <a:buFont typeface="Arial"/>
              <a:buNone/>
            </a:pPr>
            <a:endParaRPr sz="5400" b="1" i="1" u="none" strike="noStrike" cap="none">
              <a:solidFill>
                <a:schemeClr val="lt1"/>
              </a:solidFill>
              <a:latin typeface="Calibri"/>
              <a:ea typeface="Calibri"/>
              <a:cs typeface="Calibri"/>
              <a:sym typeface="Calibri"/>
            </a:endParaRPr>
          </a:p>
          <a:p>
            <a:pPr marL="0" marR="0" lvl="0" indent="0" algn="ctr" rtl="0">
              <a:lnSpc>
                <a:spcPct val="100000"/>
              </a:lnSpc>
              <a:spcBef>
                <a:spcPts val="1080"/>
              </a:spcBef>
              <a:spcAft>
                <a:spcPts val="0"/>
              </a:spcAft>
              <a:buClr>
                <a:schemeClr val="lt1"/>
              </a:buClr>
              <a:buSzPts val="5400"/>
              <a:buFont typeface="Arial"/>
              <a:buNone/>
            </a:pPr>
            <a:r>
              <a:rPr lang="en-US" sz="5400" b="1" i="1" u="none" strike="noStrike" cap="none">
                <a:solidFill>
                  <a:schemeClr val="lt1"/>
                </a:solidFill>
                <a:latin typeface="Calibri"/>
                <a:ea typeface="Calibri"/>
                <a:cs typeface="Calibri"/>
                <a:sym typeface="Calibri"/>
              </a:rPr>
              <a:t>Thank you for attending!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80"/>
              </a:spcBef>
              <a:spcAft>
                <a:spcPts val="0"/>
              </a:spcAft>
              <a:buClr>
                <a:schemeClr val="lt1"/>
              </a:buClr>
              <a:buSzPts val="5400"/>
              <a:buFont typeface="Arial"/>
              <a:buNone/>
            </a:pPr>
            <a:endParaRPr sz="5400" b="1" i="1" u="none" strike="noStrike" cap="none">
              <a:solidFill>
                <a:schemeClr val="lt1"/>
              </a:solidFill>
              <a:latin typeface="Calibri"/>
              <a:ea typeface="Calibri"/>
              <a:cs typeface="Calibri"/>
              <a:sym typeface="Calibri"/>
            </a:endParaRPr>
          </a:p>
        </p:txBody>
      </p:sp>
      <p:sp>
        <p:nvSpPr>
          <p:cNvPr id="370" name="Google Shape;370;p49"/>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17365D"/>
              </a:buClr>
              <a:buSzPts val="4400"/>
              <a:buFont typeface="Calibri"/>
              <a:buNone/>
            </a:pPr>
            <a:r>
              <a:rPr lang="en-US"/>
              <a:t>Next Meeting Dec 7 (6pm)</a:t>
            </a:r>
            <a:endParaRPr/>
          </a:p>
        </p:txBody>
      </p:sp>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17365D"/>
              </a:buClr>
              <a:buSzPts val="4400"/>
              <a:buFont typeface="Calibri"/>
              <a:buNone/>
            </a:pPr>
            <a:r>
              <a:rPr lang="en-US"/>
              <a:t>Minutes</a:t>
            </a:r>
            <a:endParaRPr/>
          </a:p>
        </p:txBody>
      </p:sp>
      <p:sp>
        <p:nvSpPr>
          <p:cNvPr id="180" name="Google Shape;180;p27"/>
          <p:cNvSpPr txBox="1">
            <a:spLocks noGrp="1"/>
          </p:cNvSpPr>
          <p:nvPr>
            <p:ph type="body" idx="1"/>
          </p:nvPr>
        </p:nvSpPr>
        <p:spPr>
          <a:xfrm>
            <a:off x="554400" y="2200075"/>
            <a:ext cx="8229600" cy="4765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3235" b="1"/>
              <a:t>The minutes of the previous meeting are posted online. Do we have a motion to accept the minutes as posted?</a:t>
            </a:r>
            <a:endParaRPr sz="3235" b="1"/>
          </a:p>
          <a:p>
            <a:pPr marL="0" lvl="0" indent="0" algn="ctr" rtl="0">
              <a:lnSpc>
                <a:spcPct val="80000"/>
              </a:lnSpc>
              <a:spcBef>
                <a:spcPts val="0"/>
              </a:spcBef>
              <a:spcAft>
                <a:spcPts val="0"/>
              </a:spcAft>
              <a:buClr>
                <a:schemeClr val="lt1"/>
              </a:buClr>
              <a:buSzPts val="2480"/>
              <a:buNone/>
            </a:pPr>
            <a:endParaRPr sz="3380" b="1"/>
          </a:p>
          <a:p>
            <a:pPr marL="0" lvl="0" indent="0" algn="ctr" rtl="0">
              <a:lnSpc>
                <a:spcPct val="80000"/>
              </a:lnSpc>
              <a:spcBef>
                <a:spcPts val="0"/>
              </a:spcBef>
              <a:spcAft>
                <a:spcPts val="0"/>
              </a:spcAft>
              <a:buClr>
                <a:schemeClr val="lt1"/>
              </a:buClr>
              <a:buSzPts val="2480"/>
              <a:buNone/>
            </a:pPr>
            <a:endParaRPr sz="3380"/>
          </a:p>
          <a:p>
            <a:pPr marL="342900" lvl="0" indent="-139700" algn="l" rtl="0">
              <a:lnSpc>
                <a:spcPct val="80000"/>
              </a:lnSpc>
              <a:spcBef>
                <a:spcPts val="640"/>
              </a:spcBef>
              <a:spcAft>
                <a:spcPts val="0"/>
              </a:spcAft>
              <a:buClr>
                <a:schemeClr val="lt1"/>
              </a:buClr>
              <a:buSzPts val="2480"/>
              <a:buNone/>
            </a:pPr>
            <a:endParaRPr sz="3380"/>
          </a:p>
        </p:txBody>
      </p:sp>
      <p:sp>
        <p:nvSpPr>
          <p:cNvPr id="181" name="Google Shape;181;p27"/>
          <p:cNvSpPr txBox="1"/>
          <p:nvPr/>
        </p:nvSpPr>
        <p:spPr>
          <a:xfrm>
            <a:off x="7524900" y="1678763"/>
            <a:ext cx="1314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i="1">
                <a:solidFill>
                  <a:schemeClr val="lt1"/>
                </a:solidFill>
                <a:latin typeface="Calibri"/>
                <a:ea typeface="Calibri"/>
                <a:cs typeface="Calibri"/>
                <a:sym typeface="Calibri"/>
              </a:rPr>
              <a:t>Erica Koss</a:t>
            </a:r>
            <a:endParaRP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17365D"/>
              </a:buClr>
              <a:buSzPts val="4400"/>
              <a:buFont typeface="Calibri"/>
              <a:buNone/>
            </a:pPr>
            <a:r>
              <a:rPr lang="en-US"/>
              <a:t>Financial Report</a:t>
            </a:r>
            <a:endParaRPr/>
          </a:p>
        </p:txBody>
      </p:sp>
      <p:sp>
        <p:nvSpPr>
          <p:cNvPr id="187" name="Google Shape;187;p28"/>
          <p:cNvSpPr txBox="1">
            <a:spLocks noGrp="1"/>
          </p:cNvSpPr>
          <p:nvPr>
            <p:ph type="body" idx="1"/>
          </p:nvPr>
        </p:nvSpPr>
        <p:spPr>
          <a:xfrm>
            <a:off x="457200" y="2133600"/>
            <a:ext cx="8382000" cy="4508400"/>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640"/>
              </a:spcBef>
              <a:spcAft>
                <a:spcPts val="0"/>
              </a:spcAft>
              <a:buNone/>
            </a:pPr>
            <a:r>
              <a:rPr lang="en-US" sz="2800" b="1"/>
              <a:t>Expenses: $829.40</a:t>
            </a:r>
            <a:endParaRPr sz="2800" b="1"/>
          </a:p>
          <a:p>
            <a:pPr marL="914400" lvl="0" indent="-406400" algn="l" rtl="0">
              <a:spcBef>
                <a:spcPts val="640"/>
              </a:spcBef>
              <a:spcAft>
                <a:spcPts val="0"/>
              </a:spcAft>
              <a:buSzPts val="2800"/>
              <a:buChar char="•"/>
            </a:pPr>
            <a:r>
              <a:rPr lang="en-US" sz="2800"/>
              <a:t>Banking Software $26.65</a:t>
            </a:r>
            <a:endParaRPr sz="2800"/>
          </a:p>
          <a:p>
            <a:pPr marL="914400" lvl="0" indent="-406400" algn="l" rtl="0">
              <a:spcBef>
                <a:spcPts val="0"/>
              </a:spcBef>
              <a:spcAft>
                <a:spcPts val="0"/>
              </a:spcAft>
              <a:buSzPts val="2800"/>
              <a:buChar char="•"/>
            </a:pPr>
            <a:r>
              <a:rPr lang="en-US" sz="2800"/>
              <a:t>Insurance $395</a:t>
            </a:r>
            <a:endParaRPr sz="2800"/>
          </a:p>
          <a:p>
            <a:pPr marL="914400" lvl="0" indent="-406400" algn="l" rtl="0">
              <a:spcBef>
                <a:spcPts val="0"/>
              </a:spcBef>
              <a:spcAft>
                <a:spcPts val="0"/>
              </a:spcAft>
              <a:buSzPts val="2800"/>
              <a:buChar char="•"/>
            </a:pPr>
            <a:r>
              <a:rPr lang="en-US" sz="2800"/>
              <a:t>Postage $40</a:t>
            </a:r>
            <a:endParaRPr sz="2800"/>
          </a:p>
          <a:p>
            <a:pPr marL="914400" lvl="0" indent="-406400" algn="l" rtl="0">
              <a:spcBef>
                <a:spcPts val="0"/>
              </a:spcBef>
              <a:spcAft>
                <a:spcPts val="0"/>
              </a:spcAft>
              <a:buSzPts val="2800"/>
              <a:buChar char="•"/>
            </a:pPr>
            <a:r>
              <a:rPr lang="en-US" sz="2800"/>
              <a:t>Student Support:  $125</a:t>
            </a:r>
            <a:endParaRPr sz="2800"/>
          </a:p>
          <a:p>
            <a:pPr marL="914400" lvl="0" indent="-406400" algn="l" rtl="0">
              <a:spcBef>
                <a:spcPts val="0"/>
              </a:spcBef>
              <a:spcAft>
                <a:spcPts val="0"/>
              </a:spcAft>
              <a:buSzPts val="2800"/>
              <a:buChar char="•"/>
            </a:pPr>
            <a:r>
              <a:rPr lang="en-US" sz="2800"/>
              <a:t>Signs / Decals: $175.90</a:t>
            </a:r>
            <a:endParaRPr sz="2800"/>
          </a:p>
          <a:p>
            <a:pPr marL="0" lvl="0" indent="0" algn="l" rtl="0">
              <a:spcBef>
                <a:spcPts val="640"/>
              </a:spcBef>
              <a:spcAft>
                <a:spcPts val="0"/>
              </a:spcAft>
              <a:buNone/>
            </a:pPr>
            <a:r>
              <a:rPr lang="en-US" sz="2800" b="1"/>
              <a:t>Income: $2,724</a:t>
            </a:r>
            <a:endParaRPr sz="2800" b="1"/>
          </a:p>
          <a:p>
            <a:pPr marL="914400" lvl="0" indent="-406400" algn="l" rtl="0">
              <a:spcBef>
                <a:spcPts val="640"/>
              </a:spcBef>
              <a:spcAft>
                <a:spcPts val="0"/>
              </a:spcAft>
              <a:buSzPts val="2800"/>
              <a:buChar char="•"/>
            </a:pPr>
            <a:r>
              <a:rPr lang="en-US" sz="2800"/>
              <a:t>Membership: $800</a:t>
            </a:r>
            <a:endParaRPr sz="2800"/>
          </a:p>
          <a:p>
            <a:pPr marL="914400" lvl="0" indent="-406400" algn="l" rtl="0">
              <a:spcBef>
                <a:spcPts val="0"/>
              </a:spcBef>
              <a:spcAft>
                <a:spcPts val="0"/>
              </a:spcAft>
              <a:buSzPts val="2800"/>
              <a:buChar char="•"/>
            </a:pPr>
            <a:r>
              <a:rPr lang="en-US" sz="2800"/>
              <a:t>Sponsorship:  $1,750</a:t>
            </a:r>
            <a:endParaRPr sz="2800"/>
          </a:p>
          <a:p>
            <a:pPr marL="914400" lvl="0" indent="-406400" algn="l" rtl="0">
              <a:spcBef>
                <a:spcPts val="0"/>
              </a:spcBef>
              <a:spcAft>
                <a:spcPts val="0"/>
              </a:spcAft>
              <a:buSzPts val="2800"/>
              <a:buChar char="•"/>
            </a:pPr>
            <a:r>
              <a:rPr lang="en-US" sz="2800"/>
              <a:t>Signs / Decals:  $174 ($ update)</a:t>
            </a:r>
            <a:endParaRPr sz="2800"/>
          </a:p>
          <a:p>
            <a:pPr marL="0" lvl="0" indent="0" algn="l" rtl="0">
              <a:spcBef>
                <a:spcPts val="640"/>
              </a:spcBef>
              <a:spcAft>
                <a:spcPts val="0"/>
              </a:spcAft>
              <a:buNone/>
            </a:pPr>
            <a:endParaRPr sz="1743"/>
          </a:p>
          <a:p>
            <a:pPr marL="0" lvl="0" indent="0" algn="l" rtl="0">
              <a:spcBef>
                <a:spcPts val="640"/>
              </a:spcBef>
              <a:spcAft>
                <a:spcPts val="0"/>
              </a:spcAft>
              <a:buNone/>
            </a:pPr>
            <a:r>
              <a:rPr lang="en-US" sz="2800" i="1"/>
              <a:t>Pending:  Pet Shot Clinic, Spirit Night, Sponsorships</a:t>
            </a:r>
            <a:r>
              <a:rPr lang="en-US" sz="2800"/>
              <a:t> </a:t>
            </a:r>
            <a:endParaRPr sz="2800"/>
          </a:p>
        </p:txBody>
      </p:sp>
      <p:sp>
        <p:nvSpPr>
          <p:cNvPr id="188" name="Google Shape;188;p28"/>
          <p:cNvSpPr txBox="1"/>
          <p:nvPr/>
        </p:nvSpPr>
        <p:spPr>
          <a:xfrm>
            <a:off x="6494700" y="1506300"/>
            <a:ext cx="23445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i="1">
                <a:solidFill>
                  <a:schemeClr val="lt1"/>
                </a:solidFill>
                <a:latin typeface="Calibri"/>
                <a:ea typeface="Calibri"/>
                <a:cs typeface="Calibri"/>
                <a:sym typeface="Calibri"/>
              </a:rPr>
              <a:t>Jenn De Leon</a:t>
            </a:r>
            <a:endParaRPr sz="2000" i="1">
              <a:solidFill>
                <a:schemeClr val="lt1"/>
              </a:solidFill>
              <a:latin typeface="Calibri"/>
              <a:ea typeface="Calibri"/>
              <a:cs typeface="Calibri"/>
              <a:sym typeface="Calibri"/>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838200" y="-3048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Homecoming Float Success!</a:t>
            </a:r>
            <a:endParaRPr/>
          </a:p>
        </p:txBody>
      </p:sp>
      <p:sp>
        <p:nvSpPr>
          <p:cNvPr id="195" name="Google Shape;195;p29"/>
          <p:cNvSpPr txBox="1">
            <a:spLocks noGrp="1"/>
          </p:cNvSpPr>
          <p:nvPr>
            <p:ph type="body" idx="1"/>
          </p:nvPr>
        </p:nvSpPr>
        <p:spPr>
          <a:xfrm>
            <a:off x="4114800" y="495625"/>
            <a:ext cx="5143500" cy="10332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a:solidFill>
                  <a:schemeClr val="dk2"/>
                </a:solidFill>
              </a:rPr>
              <a:t>THANK YOU to our Chairs!!!</a:t>
            </a:r>
            <a:endParaRPr>
              <a:solidFill>
                <a:schemeClr val="dk2"/>
              </a:solidFill>
            </a:endParaRPr>
          </a:p>
          <a:p>
            <a:pPr marL="0" lvl="0" indent="0" algn="l" rtl="0">
              <a:spcBef>
                <a:spcPts val="360"/>
              </a:spcBef>
              <a:spcAft>
                <a:spcPts val="0"/>
              </a:spcAft>
              <a:buNone/>
            </a:pPr>
            <a:endParaRPr/>
          </a:p>
        </p:txBody>
      </p:sp>
      <p:pic>
        <p:nvPicPr>
          <p:cNvPr id="196" name="Google Shape;196;p29"/>
          <p:cNvPicPr preferRelativeResize="0"/>
          <p:nvPr/>
        </p:nvPicPr>
        <p:blipFill rotWithShape="1">
          <a:blip r:embed="rId3">
            <a:alphaModFix/>
          </a:blip>
          <a:srcRect r="26772"/>
          <a:stretch/>
        </p:blipFill>
        <p:spPr>
          <a:xfrm>
            <a:off x="6809900" y="2218550"/>
            <a:ext cx="2103149" cy="1915126"/>
          </a:xfrm>
          <a:prstGeom prst="rect">
            <a:avLst/>
          </a:prstGeom>
          <a:noFill/>
          <a:ln>
            <a:noFill/>
          </a:ln>
        </p:spPr>
      </p:pic>
      <p:pic>
        <p:nvPicPr>
          <p:cNvPr id="197" name="Google Shape;197;p29"/>
          <p:cNvPicPr preferRelativeResize="0"/>
          <p:nvPr/>
        </p:nvPicPr>
        <p:blipFill rotWithShape="1">
          <a:blip r:embed="rId4">
            <a:alphaModFix/>
          </a:blip>
          <a:srcRect t="22847" b="17621"/>
          <a:stretch/>
        </p:blipFill>
        <p:spPr>
          <a:xfrm>
            <a:off x="3918836" y="1607131"/>
            <a:ext cx="2707076" cy="1209247"/>
          </a:xfrm>
          <a:prstGeom prst="rect">
            <a:avLst/>
          </a:prstGeom>
          <a:noFill/>
          <a:ln>
            <a:noFill/>
          </a:ln>
        </p:spPr>
      </p:pic>
      <p:pic>
        <p:nvPicPr>
          <p:cNvPr id="198" name="Google Shape;198;p29"/>
          <p:cNvPicPr preferRelativeResize="0"/>
          <p:nvPr/>
        </p:nvPicPr>
        <p:blipFill>
          <a:blip r:embed="rId5">
            <a:alphaModFix/>
          </a:blip>
          <a:stretch>
            <a:fillRect/>
          </a:stretch>
        </p:blipFill>
        <p:spPr>
          <a:xfrm>
            <a:off x="7050887" y="4289988"/>
            <a:ext cx="1890149" cy="2520199"/>
          </a:xfrm>
          <a:prstGeom prst="rect">
            <a:avLst/>
          </a:prstGeom>
          <a:noFill/>
          <a:ln>
            <a:noFill/>
          </a:ln>
        </p:spPr>
      </p:pic>
      <p:pic>
        <p:nvPicPr>
          <p:cNvPr id="199" name="Google Shape;199;p29"/>
          <p:cNvPicPr preferRelativeResize="0"/>
          <p:nvPr/>
        </p:nvPicPr>
        <p:blipFill rotWithShape="1">
          <a:blip r:embed="rId6">
            <a:alphaModFix/>
          </a:blip>
          <a:srcRect t="27525" r="11543"/>
          <a:stretch/>
        </p:blipFill>
        <p:spPr>
          <a:xfrm>
            <a:off x="457200" y="2133600"/>
            <a:ext cx="3116474" cy="1915124"/>
          </a:xfrm>
          <a:prstGeom prst="rect">
            <a:avLst/>
          </a:prstGeom>
          <a:noFill/>
          <a:ln>
            <a:noFill/>
          </a:ln>
        </p:spPr>
      </p:pic>
      <p:pic>
        <p:nvPicPr>
          <p:cNvPr id="200" name="Google Shape;200;p29"/>
          <p:cNvPicPr preferRelativeResize="0"/>
          <p:nvPr/>
        </p:nvPicPr>
        <p:blipFill>
          <a:blip r:embed="rId7">
            <a:alphaModFix/>
          </a:blip>
          <a:stretch>
            <a:fillRect/>
          </a:stretch>
        </p:blipFill>
        <p:spPr>
          <a:xfrm>
            <a:off x="4952963" y="5524881"/>
            <a:ext cx="1785475" cy="1339099"/>
          </a:xfrm>
          <a:prstGeom prst="rect">
            <a:avLst/>
          </a:prstGeom>
          <a:noFill/>
          <a:ln>
            <a:noFill/>
          </a:ln>
        </p:spPr>
      </p:pic>
      <p:pic>
        <p:nvPicPr>
          <p:cNvPr id="201" name="Google Shape;201;p29"/>
          <p:cNvPicPr preferRelativeResize="0"/>
          <p:nvPr/>
        </p:nvPicPr>
        <p:blipFill rotWithShape="1">
          <a:blip r:embed="rId8">
            <a:alphaModFix/>
          </a:blip>
          <a:srcRect l="15159" r="21517"/>
          <a:stretch/>
        </p:blipFill>
        <p:spPr>
          <a:xfrm>
            <a:off x="3268876" y="5471075"/>
            <a:ext cx="1507366" cy="1339100"/>
          </a:xfrm>
          <a:prstGeom prst="rect">
            <a:avLst/>
          </a:prstGeom>
          <a:noFill/>
          <a:ln>
            <a:noFill/>
          </a:ln>
        </p:spPr>
      </p:pic>
      <p:pic>
        <p:nvPicPr>
          <p:cNvPr id="202" name="Google Shape;202;p29"/>
          <p:cNvPicPr preferRelativeResize="0"/>
          <p:nvPr/>
        </p:nvPicPr>
        <p:blipFill rotWithShape="1">
          <a:blip r:embed="rId9">
            <a:alphaModFix/>
          </a:blip>
          <a:srcRect t="21996"/>
          <a:stretch/>
        </p:blipFill>
        <p:spPr>
          <a:xfrm>
            <a:off x="3197025" y="2929586"/>
            <a:ext cx="4150675" cy="2428301"/>
          </a:xfrm>
          <a:prstGeom prst="rect">
            <a:avLst/>
          </a:prstGeom>
          <a:noFill/>
          <a:ln>
            <a:noFill/>
          </a:ln>
        </p:spPr>
      </p:pic>
      <p:pic>
        <p:nvPicPr>
          <p:cNvPr id="203" name="Google Shape;203;p29"/>
          <p:cNvPicPr preferRelativeResize="0"/>
          <p:nvPr/>
        </p:nvPicPr>
        <p:blipFill rotWithShape="1">
          <a:blip r:embed="rId10">
            <a:alphaModFix/>
          </a:blip>
          <a:srcRect t="31107" b="13392"/>
          <a:stretch/>
        </p:blipFill>
        <p:spPr>
          <a:xfrm>
            <a:off x="609600" y="5066662"/>
            <a:ext cx="2432225" cy="1799875"/>
          </a:xfrm>
          <a:prstGeom prst="rect">
            <a:avLst/>
          </a:prstGeom>
          <a:noFill/>
          <a:ln>
            <a:noFill/>
          </a:ln>
        </p:spPr>
      </p:pic>
      <p:pic>
        <p:nvPicPr>
          <p:cNvPr id="204" name="Google Shape;204;p29"/>
          <p:cNvPicPr preferRelativeResize="0"/>
          <p:nvPr/>
        </p:nvPicPr>
        <p:blipFill>
          <a:blip r:embed="rId11">
            <a:alphaModFix/>
          </a:blip>
          <a:stretch>
            <a:fillRect/>
          </a:stretch>
        </p:blipFill>
        <p:spPr>
          <a:xfrm>
            <a:off x="609597" y="3238250"/>
            <a:ext cx="2157323" cy="1618798"/>
          </a:xfrm>
          <a:prstGeom prst="rect">
            <a:avLst/>
          </a:prstGeom>
          <a:noFill/>
          <a:ln>
            <a:noFill/>
          </a:ln>
        </p:spPr>
      </p:pic>
      <p:sp>
        <p:nvSpPr>
          <p:cNvPr id="205" name="Google Shape;205;p29"/>
          <p:cNvSpPr txBox="1"/>
          <p:nvPr/>
        </p:nvSpPr>
        <p:spPr>
          <a:xfrm>
            <a:off x="6940375" y="1491200"/>
            <a:ext cx="24321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200" i="1">
                <a:solidFill>
                  <a:schemeClr val="lt1"/>
                </a:solidFill>
                <a:latin typeface="Calibri"/>
                <a:ea typeface="Calibri"/>
                <a:cs typeface="Calibri"/>
                <a:sym typeface="Calibri"/>
              </a:rPr>
              <a:t>Vanessa Jackson</a:t>
            </a:r>
            <a:endParaRPr sz="2200" b="0" i="1" u="none" strike="noStrike" cap="none">
              <a:solidFill>
                <a:schemeClr val="lt1"/>
              </a:solidFill>
              <a:latin typeface="Calibri"/>
              <a:ea typeface="Calibri"/>
              <a:cs typeface="Calibri"/>
              <a:sym typeface="Calibri"/>
            </a:endParaRPr>
          </a:p>
        </p:txBody>
      </p:sp>
      <p:sp>
        <p:nvSpPr>
          <p:cNvPr id="206" name="Google Shape;206;p29"/>
          <p:cNvSpPr txBox="1"/>
          <p:nvPr/>
        </p:nvSpPr>
        <p:spPr>
          <a:xfrm>
            <a:off x="3118500" y="818575"/>
            <a:ext cx="58005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chemeClr val="dk2"/>
                </a:solidFill>
                <a:latin typeface="Calibri"/>
                <a:ea typeface="Calibri"/>
                <a:cs typeface="Calibri"/>
                <a:sym typeface="Calibri"/>
              </a:rPr>
              <a:t>Susan Dow and Kelli Beck </a:t>
            </a:r>
            <a:endParaRPr sz="24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Teacher Update</a:t>
            </a:r>
            <a:endParaRPr/>
          </a:p>
        </p:txBody>
      </p:sp>
      <p:sp>
        <p:nvSpPr>
          <p:cNvPr id="213" name="Google Shape;213;p30"/>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Autofit/>
          </a:bodyPr>
          <a:lstStyle/>
          <a:p>
            <a:pPr marL="457200" lvl="0" indent="-361950" algn="l" rtl="0">
              <a:spcBef>
                <a:spcPts val="360"/>
              </a:spcBef>
              <a:spcAft>
                <a:spcPts val="0"/>
              </a:spcAft>
              <a:buSzPts val="2100"/>
              <a:buChar char="•"/>
            </a:pPr>
            <a:r>
              <a:rPr lang="en-US" sz="2100"/>
              <a:t>Homecoming Float!  WOW!  Thank you!</a:t>
            </a:r>
            <a:endParaRPr sz="2100"/>
          </a:p>
          <a:p>
            <a:pPr marL="457200" lvl="0" indent="-361950" algn="l" rtl="0">
              <a:spcBef>
                <a:spcPts val="0"/>
              </a:spcBef>
              <a:spcAft>
                <a:spcPts val="0"/>
              </a:spcAft>
              <a:buSzPts val="2100"/>
              <a:buChar char="•"/>
            </a:pPr>
            <a:r>
              <a:rPr lang="en-US" sz="2100"/>
              <a:t>Pet Shot Clinic!   WOW! Thank you to our volunteers!</a:t>
            </a:r>
            <a:endParaRPr sz="2100"/>
          </a:p>
          <a:p>
            <a:pPr marL="457200" lvl="0" indent="-361950" algn="l" rtl="0">
              <a:spcBef>
                <a:spcPts val="0"/>
              </a:spcBef>
              <a:spcAft>
                <a:spcPts val="0"/>
              </a:spcAft>
              <a:buSzPts val="2100"/>
              <a:buChar char="•"/>
            </a:pPr>
            <a:r>
              <a:rPr lang="en-US" sz="2100"/>
              <a:t>LDE Competitions  Nov 9th, we will leave at 9:00am and return late that night.</a:t>
            </a:r>
            <a:endParaRPr sz="2100"/>
          </a:p>
          <a:p>
            <a:pPr marL="457200" lvl="0" indent="-361950" algn="l" rtl="0">
              <a:lnSpc>
                <a:spcPct val="95000"/>
              </a:lnSpc>
              <a:spcBef>
                <a:spcPts val="0"/>
              </a:spcBef>
              <a:spcAft>
                <a:spcPts val="0"/>
              </a:spcAft>
              <a:buSzPts val="2100"/>
              <a:buChar char="•"/>
            </a:pPr>
            <a:r>
              <a:rPr lang="en-US" sz="2137"/>
              <a:t>Nov. 6 volunteer event for kids if interested, students have info</a:t>
            </a:r>
            <a:endParaRPr sz="2100"/>
          </a:p>
          <a:p>
            <a:pPr marL="457200" lvl="0" indent="-361950" algn="l" rtl="0">
              <a:spcBef>
                <a:spcPts val="0"/>
              </a:spcBef>
              <a:spcAft>
                <a:spcPts val="0"/>
              </a:spcAft>
              <a:buSzPts val="2100"/>
              <a:buChar char="•"/>
            </a:pPr>
            <a:r>
              <a:rPr lang="en-US" sz="2100"/>
              <a:t>Nov 13 is Pig Validation-Please be here by 9:30am</a:t>
            </a:r>
            <a:endParaRPr sz="2100"/>
          </a:p>
          <a:p>
            <a:pPr marL="457200" lvl="0" indent="0" algn="l" rtl="0">
              <a:spcBef>
                <a:spcPts val="360"/>
              </a:spcBef>
              <a:spcAft>
                <a:spcPts val="0"/>
              </a:spcAft>
              <a:buNone/>
            </a:pPr>
            <a:r>
              <a:rPr lang="en-US" sz="2100"/>
              <a:t>Clean pens, clean up pigs, sweep, fill out paperwork.  Wait patiently!</a:t>
            </a:r>
            <a:endParaRPr sz="2100"/>
          </a:p>
          <a:p>
            <a:pPr marL="457200" lvl="0" indent="0" algn="l" rtl="0">
              <a:spcBef>
                <a:spcPts val="360"/>
              </a:spcBef>
              <a:spcAft>
                <a:spcPts val="0"/>
              </a:spcAft>
              <a:buNone/>
            </a:pPr>
            <a:r>
              <a:rPr lang="en-US" sz="2100"/>
              <a:t>Every student must be here and have a parent present.  </a:t>
            </a:r>
            <a:endParaRPr sz="2100"/>
          </a:p>
          <a:p>
            <a:pPr marL="0" lvl="0" indent="0" algn="l" rtl="0">
              <a:spcBef>
                <a:spcPts val="360"/>
              </a:spcBef>
              <a:spcAft>
                <a:spcPts val="0"/>
              </a:spcAft>
              <a:buNone/>
            </a:pPr>
            <a:endParaRPr sz="2100"/>
          </a:p>
          <a:p>
            <a:pPr marL="457200" lvl="0" indent="0" algn="l" rtl="0">
              <a:lnSpc>
                <a:spcPct val="115000"/>
              </a:lnSpc>
              <a:spcBef>
                <a:spcPts val="0"/>
              </a:spcBef>
              <a:spcAft>
                <a:spcPts val="0"/>
              </a:spcAft>
              <a:buNone/>
            </a:pPr>
            <a:endParaRPr sz="2100"/>
          </a:p>
        </p:txBody>
      </p:sp>
      <p:sp>
        <p:nvSpPr>
          <p:cNvPr id="214" name="Google Shape;214;p30"/>
          <p:cNvSpPr txBox="1"/>
          <p:nvPr/>
        </p:nvSpPr>
        <p:spPr>
          <a:xfrm>
            <a:off x="7417200" y="1491200"/>
            <a:ext cx="1803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200" b="0" i="1" u="none" strike="noStrike" cap="none">
                <a:solidFill>
                  <a:schemeClr val="lt1"/>
                </a:solidFill>
                <a:latin typeface="Calibri"/>
                <a:ea typeface="Calibri"/>
                <a:cs typeface="Calibri"/>
                <a:sym typeface="Calibri"/>
              </a:rPr>
              <a:t>P. White</a:t>
            </a:r>
            <a:endParaRPr sz="2200" b="0" i="1"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Teacher Update</a:t>
            </a:r>
            <a:endParaRPr/>
          </a:p>
        </p:txBody>
      </p:sp>
      <p:sp>
        <p:nvSpPr>
          <p:cNvPr id="221" name="Google Shape;221;p31"/>
          <p:cNvSpPr txBox="1">
            <a:spLocks noGrp="1"/>
          </p:cNvSpPr>
          <p:nvPr>
            <p:ph type="body" idx="1"/>
          </p:nvPr>
        </p:nvSpPr>
        <p:spPr>
          <a:xfrm>
            <a:off x="457200" y="2133600"/>
            <a:ext cx="8382000" cy="3992700"/>
          </a:xfrm>
          <a:prstGeom prst="rect">
            <a:avLst/>
          </a:prstGeom>
        </p:spPr>
        <p:txBody>
          <a:bodyPr spcFirstLastPara="1" wrap="square" lIns="91425" tIns="45700" rIns="91425" bIns="45700" anchor="t" anchorCtr="0">
            <a:normAutofit fontScale="25000" lnSpcReduction="20000"/>
          </a:bodyPr>
          <a:lstStyle/>
          <a:p>
            <a:pPr marL="457200" lvl="0" indent="-367872" algn="l" rtl="0">
              <a:lnSpc>
                <a:spcPct val="115000"/>
              </a:lnSpc>
              <a:spcBef>
                <a:spcPts val="0"/>
              </a:spcBef>
              <a:spcAft>
                <a:spcPts val="0"/>
              </a:spcAft>
              <a:buSzPct val="100000"/>
              <a:buChar char="•"/>
            </a:pPr>
            <a:r>
              <a:rPr lang="en-US" sz="8773"/>
              <a:t>Parking at barn- During school hours vehicles are to remain parked.</a:t>
            </a:r>
            <a:endParaRPr sz="8773"/>
          </a:p>
          <a:p>
            <a:pPr marL="457200" lvl="0" indent="0" algn="l" rtl="0">
              <a:lnSpc>
                <a:spcPct val="115000"/>
              </a:lnSpc>
              <a:spcBef>
                <a:spcPts val="0"/>
              </a:spcBef>
              <a:spcAft>
                <a:spcPts val="0"/>
              </a:spcAft>
              <a:buClr>
                <a:schemeClr val="dk1"/>
              </a:buClr>
              <a:buSzPts val="275"/>
              <a:buFont typeface="Arial"/>
              <a:buNone/>
            </a:pPr>
            <a:r>
              <a:rPr lang="en-US" sz="8773"/>
              <a:t>Parents and Students - Please observe-no parking in bus lane marked no parking zones and in front of Pig Barn Alley.  Handicap parking spots are not valid parking spots without Handicap placard or Bus lane, unless you are in a Bus.</a:t>
            </a:r>
            <a:endParaRPr sz="8773"/>
          </a:p>
          <a:p>
            <a:pPr marL="457200" lvl="0" indent="-367872" algn="l" rtl="0">
              <a:lnSpc>
                <a:spcPct val="115000"/>
              </a:lnSpc>
              <a:spcBef>
                <a:spcPts val="0"/>
              </a:spcBef>
              <a:spcAft>
                <a:spcPts val="0"/>
              </a:spcAft>
              <a:buSzPct val="100000"/>
              <a:buChar char="•"/>
            </a:pPr>
            <a:r>
              <a:rPr lang="en-US" sz="8773"/>
              <a:t>Students are not allowed to ride in backs of truck on campus</a:t>
            </a:r>
            <a:endParaRPr sz="8773"/>
          </a:p>
          <a:p>
            <a:pPr marL="457200" lvl="0" indent="-367872" algn="l" rtl="0">
              <a:lnSpc>
                <a:spcPct val="115000"/>
              </a:lnSpc>
              <a:spcBef>
                <a:spcPts val="0"/>
              </a:spcBef>
              <a:spcAft>
                <a:spcPts val="0"/>
              </a:spcAft>
              <a:buSzPct val="100000"/>
              <a:buChar char="•"/>
            </a:pPr>
            <a:r>
              <a:rPr lang="en-US" sz="8773"/>
              <a:t>We love  kids but the parking lot will not be a stereo thump fest after school hangout.</a:t>
            </a:r>
            <a:endParaRPr sz="8773"/>
          </a:p>
          <a:p>
            <a:pPr marL="457200" lvl="0" indent="-367872" algn="l" rtl="0">
              <a:lnSpc>
                <a:spcPct val="95000"/>
              </a:lnSpc>
              <a:spcBef>
                <a:spcPts val="0"/>
              </a:spcBef>
              <a:spcAft>
                <a:spcPts val="0"/>
              </a:spcAft>
              <a:buSzPct val="100000"/>
              <a:buChar char="•"/>
            </a:pPr>
            <a:r>
              <a:rPr lang="en-US" sz="8773"/>
              <a:t>Pen rent and deposits must be paid. Get with K White ASAP!</a:t>
            </a:r>
            <a:endParaRPr sz="8773"/>
          </a:p>
          <a:p>
            <a:pPr marL="457200" lvl="0" indent="-367872" algn="l" rtl="0">
              <a:lnSpc>
                <a:spcPct val="95000"/>
              </a:lnSpc>
              <a:spcBef>
                <a:spcPts val="0"/>
              </a:spcBef>
              <a:spcAft>
                <a:spcPts val="0"/>
              </a:spcAft>
              <a:buSzPct val="100000"/>
              <a:buChar char="•"/>
            </a:pPr>
            <a:r>
              <a:rPr lang="en-US" sz="8773"/>
              <a:t>All FFA members must have a signed barn contract and signed acknowledgement that student and parents have read LTFFA student handbook to participate in FFA activities.</a:t>
            </a:r>
            <a:endParaRPr sz="8773"/>
          </a:p>
          <a:p>
            <a:pPr marL="0" lvl="0" indent="0" algn="l" rtl="0">
              <a:spcBef>
                <a:spcPts val="360"/>
              </a:spcBef>
              <a:spcAft>
                <a:spcPts val="0"/>
              </a:spcAft>
              <a:buNone/>
            </a:pPr>
            <a:endParaRPr/>
          </a:p>
        </p:txBody>
      </p:sp>
      <p:sp>
        <p:nvSpPr>
          <p:cNvPr id="222" name="Google Shape;222;p31"/>
          <p:cNvSpPr txBox="1"/>
          <p:nvPr/>
        </p:nvSpPr>
        <p:spPr>
          <a:xfrm>
            <a:off x="7417200" y="1491200"/>
            <a:ext cx="1803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200" b="0" i="1" u="none" strike="noStrike" cap="none">
                <a:solidFill>
                  <a:schemeClr val="lt1"/>
                </a:solidFill>
                <a:latin typeface="Calibri"/>
                <a:ea typeface="Calibri"/>
                <a:cs typeface="Calibri"/>
                <a:sym typeface="Calibri"/>
              </a:rPr>
              <a:t>P. White</a:t>
            </a:r>
            <a:endParaRPr sz="2200" b="0" i="1"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609600" y="2286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Teacher Update</a:t>
            </a:r>
            <a:endParaRPr/>
          </a:p>
        </p:txBody>
      </p:sp>
      <p:sp>
        <p:nvSpPr>
          <p:cNvPr id="229" name="Google Shape;229;p32"/>
          <p:cNvSpPr txBox="1">
            <a:spLocks noGrp="1"/>
          </p:cNvSpPr>
          <p:nvPr>
            <p:ph type="body" idx="1"/>
          </p:nvPr>
        </p:nvSpPr>
        <p:spPr>
          <a:xfrm>
            <a:off x="457200" y="2438400"/>
            <a:ext cx="8382000" cy="3992700"/>
          </a:xfrm>
          <a:prstGeom prst="rect">
            <a:avLst/>
          </a:prstGeom>
        </p:spPr>
        <p:txBody>
          <a:bodyPr spcFirstLastPara="1" wrap="square" lIns="91425" tIns="45700" rIns="91425" bIns="45700" anchor="t" anchorCtr="0">
            <a:noAutofit/>
          </a:bodyPr>
          <a:lstStyle/>
          <a:p>
            <a:pPr marL="457200" lvl="0" indent="-364331" algn="l" rtl="0">
              <a:lnSpc>
                <a:spcPct val="95000"/>
              </a:lnSpc>
              <a:spcBef>
                <a:spcPts val="0"/>
              </a:spcBef>
              <a:spcAft>
                <a:spcPts val="0"/>
              </a:spcAft>
              <a:buSzPts val="2138"/>
              <a:buChar char="●"/>
            </a:pPr>
            <a:r>
              <a:rPr lang="en-US" sz="2137"/>
              <a:t>Working to schedule showmanship clinics -- stay tuned</a:t>
            </a:r>
            <a:endParaRPr sz="2137"/>
          </a:p>
          <a:p>
            <a:pPr marL="457200" lvl="0" indent="-364331" algn="l" rtl="0">
              <a:lnSpc>
                <a:spcPct val="95000"/>
              </a:lnSpc>
              <a:spcBef>
                <a:spcPts val="0"/>
              </a:spcBef>
              <a:spcAft>
                <a:spcPts val="0"/>
              </a:spcAft>
              <a:buSzPts val="2138"/>
              <a:buChar char="●"/>
            </a:pPr>
            <a:r>
              <a:rPr lang="en-US" sz="2137"/>
              <a:t>Barn Issues … DAILY Clean up, scoop up, sweep up keep tack rooms tidy!    Illness breeds in dirty pens and dirty barns!</a:t>
            </a:r>
            <a:endParaRPr sz="2137"/>
          </a:p>
          <a:p>
            <a:pPr marL="457200" lvl="0" indent="0" algn="l" rtl="0">
              <a:lnSpc>
                <a:spcPct val="95000"/>
              </a:lnSpc>
              <a:spcBef>
                <a:spcPts val="0"/>
              </a:spcBef>
              <a:spcAft>
                <a:spcPts val="0"/>
              </a:spcAft>
              <a:buSzPts val="852"/>
              <a:buNone/>
            </a:pPr>
            <a:r>
              <a:rPr lang="en-US" sz="2137"/>
              <a:t>Please report any problems to the teachers, we can’t fix what we don’t know is broken.</a:t>
            </a:r>
            <a:endParaRPr sz="2137"/>
          </a:p>
          <a:p>
            <a:pPr marL="457200" lvl="0" indent="-381000" algn="l" rtl="0">
              <a:lnSpc>
                <a:spcPct val="95000"/>
              </a:lnSpc>
              <a:spcBef>
                <a:spcPts val="0"/>
              </a:spcBef>
              <a:spcAft>
                <a:spcPts val="0"/>
              </a:spcAft>
              <a:buSzPts val="2400"/>
              <a:buChar char="•"/>
            </a:pPr>
            <a:r>
              <a:rPr lang="en-US" sz="2400"/>
              <a:t>Eligibility -- Dec. 16 deadline for TCYS  Everyone is eligible for Cav Classic and Chapter due to winter break. Encourage students to all be passing and not holding our breath over the break!</a:t>
            </a:r>
            <a:endParaRPr sz="2400"/>
          </a:p>
          <a:p>
            <a:pPr marL="0" lvl="0" indent="0" algn="l" rtl="0">
              <a:lnSpc>
                <a:spcPct val="115000"/>
              </a:lnSpc>
              <a:spcBef>
                <a:spcPts val="0"/>
              </a:spcBef>
              <a:spcAft>
                <a:spcPts val="0"/>
              </a:spcAft>
              <a:buNone/>
            </a:pPr>
            <a:endParaRPr sz="2100"/>
          </a:p>
          <a:p>
            <a:pPr marL="0" lvl="0" indent="0" algn="l" rtl="0">
              <a:lnSpc>
                <a:spcPct val="95000"/>
              </a:lnSpc>
              <a:spcBef>
                <a:spcPts val="0"/>
              </a:spcBef>
              <a:spcAft>
                <a:spcPts val="0"/>
              </a:spcAft>
              <a:buNone/>
            </a:pPr>
            <a:endParaRPr sz="2137"/>
          </a:p>
          <a:p>
            <a:pPr marL="0" lvl="0" indent="0" algn="l" rtl="0">
              <a:lnSpc>
                <a:spcPct val="95000"/>
              </a:lnSpc>
              <a:spcBef>
                <a:spcPts val="0"/>
              </a:spcBef>
              <a:spcAft>
                <a:spcPts val="0"/>
              </a:spcAft>
              <a:buSzPts val="852"/>
              <a:buNone/>
            </a:pPr>
            <a:endParaRPr sz="2137"/>
          </a:p>
          <a:p>
            <a:pPr marL="0" lvl="0" indent="0" algn="l" rtl="0">
              <a:lnSpc>
                <a:spcPct val="80000"/>
              </a:lnSpc>
              <a:spcBef>
                <a:spcPts val="360"/>
              </a:spcBef>
              <a:spcAft>
                <a:spcPts val="0"/>
              </a:spcAft>
              <a:buSzPts val="852"/>
              <a:buNone/>
            </a:pPr>
            <a:endParaRPr sz="2480"/>
          </a:p>
        </p:txBody>
      </p:sp>
      <p:sp>
        <p:nvSpPr>
          <p:cNvPr id="230" name="Google Shape;230;p32"/>
          <p:cNvSpPr txBox="1"/>
          <p:nvPr/>
        </p:nvSpPr>
        <p:spPr>
          <a:xfrm>
            <a:off x="7417200" y="1491200"/>
            <a:ext cx="1803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200" b="0" i="1" u="none" strike="noStrike" cap="none">
                <a:solidFill>
                  <a:schemeClr val="lt1"/>
                </a:solidFill>
                <a:latin typeface="Calibri"/>
                <a:ea typeface="Calibri"/>
                <a:cs typeface="Calibri"/>
                <a:sym typeface="Calibri"/>
              </a:rPr>
              <a:t>P. White</a:t>
            </a:r>
            <a:endParaRPr sz="2200" b="0" i="1"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838200" y="-304800"/>
            <a:ext cx="8229600" cy="114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Pet Shop Clinic Success!</a:t>
            </a:r>
            <a:endParaRPr/>
          </a:p>
        </p:txBody>
      </p:sp>
      <p:sp>
        <p:nvSpPr>
          <p:cNvPr id="237" name="Google Shape;237;p33"/>
          <p:cNvSpPr txBox="1">
            <a:spLocks noGrp="1"/>
          </p:cNvSpPr>
          <p:nvPr>
            <p:ph type="body" idx="1"/>
          </p:nvPr>
        </p:nvSpPr>
        <p:spPr>
          <a:xfrm>
            <a:off x="457200" y="2133600"/>
            <a:ext cx="3584700" cy="453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THANK YOU to all our volunteers!!!</a:t>
            </a:r>
            <a:endParaRPr/>
          </a:p>
          <a:p>
            <a:pPr marL="16510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We raised over</a:t>
            </a:r>
            <a:br>
              <a:rPr lang="en-US"/>
            </a:br>
            <a:r>
              <a:rPr lang="en-US" sz="6200">
                <a:solidFill>
                  <a:srgbClr val="FFC000"/>
                </a:solidFill>
              </a:rPr>
              <a:t>$4,000!</a:t>
            </a:r>
            <a:endParaRPr/>
          </a:p>
          <a:p>
            <a:pPr marL="0" lvl="0" indent="0" algn="l" rtl="0">
              <a:spcBef>
                <a:spcPts val="360"/>
              </a:spcBef>
              <a:spcAft>
                <a:spcPts val="0"/>
              </a:spcAft>
              <a:buNone/>
            </a:pPr>
            <a:endParaRPr/>
          </a:p>
        </p:txBody>
      </p:sp>
      <p:pic>
        <p:nvPicPr>
          <p:cNvPr id="238" name="Google Shape;238;p33"/>
          <p:cNvPicPr preferRelativeResize="0"/>
          <p:nvPr/>
        </p:nvPicPr>
        <p:blipFill rotWithShape="1">
          <a:blip r:embed="rId3">
            <a:alphaModFix/>
          </a:blip>
          <a:srcRect t="19387"/>
          <a:stretch/>
        </p:blipFill>
        <p:spPr>
          <a:xfrm>
            <a:off x="4570200" y="1767050"/>
            <a:ext cx="4192800" cy="2535000"/>
          </a:xfrm>
          <a:prstGeom prst="rect">
            <a:avLst/>
          </a:prstGeom>
          <a:noFill/>
          <a:ln>
            <a:noFill/>
          </a:ln>
        </p:spPr>
      </p:pic>
      <p:pic>
        <p:nvPicPr>
          <p:cNvPr id="239" name="Google Shape;239;p33"/>
          <p:cNvPicPr preferRelativeResize="0"/>
          <p:nvPr/>
        </p:nvPicPr>
        <p:blipFill rotWithShape="1">
          <a:blip r:embed="rId4">
            <a:alphaModFix/>
          </a:blip>
          <a:srcRect t="19399" b="9461"/>
          <a:stretch/>
        </p:blipFill>
        <p:spPr>
          <a:xfrm>
            <a:off x="4570200" y="4438250"/>
            <a:ext cx="4189201" cy="2235076"/>
          </a:xfrm>
          <a:prstGeom prst="rect">
            <a:avLst/>
          </a:prstGeom>
          <a:noFill/>
          <a:ln>
            <a:noFill/>
          </a:ln>
        </p:spPr>
      </p:pic>
      <p:sp>
        <p:nvSpPr>
          <p:cNvPr id="240" name="Google Shape;240;p33"/>
          <p:cNvSpPr txBox="1"/>
          <p:nvPr/>
        </p:nvSpPr>
        <p:spPr>
          <a:xfrm>
            <a:off x="5774350" y="807075"/>
            <a:ext cx="31983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chemeClr val="dk2"/>
                </a:solidFill>
                <a:latin typeface="Calibri"/>
                <a:ea typeface="Calibri"/>
                <a:cs typeface="Calibri"/>
                <a:sym typeface="Calibri"/>
              </a:rPr>
              <a:t>Aline Crompton </a:t>
            </a:r>
            <a:endParaRPr sz="2400">
              <a:solidFill>
                <a:schemeClr val="dk2"/>
              </a:solidFill>
              <a:latin typeface="Calibri"/>
              <a:ea typeface="Calibri"/>
              <a:cs typeface="Calibri"/>
              <a:sym typeface="Calibri"/>
            </a:endParaRPr>
          </a:p>
        </p:txBody>
      </p:sp>
      <p:sp>
        <p:nvSpPr>
          <p:cNvPr id="241" name="Google Shape;241;p33"/>
          <p:cNvSpPr txBox="1"/>
          <p:nvPr/>
        </p:nvSpPr>
        <p:spPr>
          <a:xfrm>
            <a:off x="2730000" y="377975"/>
            <a:ext cx="6294600" cy="677100"/>
          </a:xfrm>
          <a:prstGeom prst="rect">
            <a:avLst/>
          </a:prstGeom>
          <a:noFill/>
          <a:ln>
            <a:noFill/>
          </a:ln>
        </p:spPr>
        <p:txBody>
          <a:bodyPr spcFirstLastPara="1" wrap="square" lIns="91425" tIns="91425" rIns="91425" bIns="91425" anchor="t" anchorCtr="0">
            <a:spAutoFit/>
          </a:bodyPr>
          <a:lstStyle/>
          <a:p>
            <a:pPr marL="0" lvl="0" indent="0" algn="r" rtl="0">
              <a:spcBef>
                <a:spcPts val="360"/>
              </a:spcBef>
              <a:spcAft>
                <a:spcPts val="0"/>
              </a:spcAft>
              <a:buNone/>
            </a:pPr>
            <a:r>
              <a:rPr lang="en-US" sz="3200">
                <a:solidFill>
                  <a:schemeClr val="dk2"/>
                </a:solidFill>
                <a:latin typeface="Calibri"/>
                <a:ea typeface="Calibri"/>
                <a:cs typeface="Calibri"/>
                <a:sym typeface="Calibri"/>
              </a:rPr>
              <a:t>THANK YOU to our Chair!!!</a:t>
            </a:r>
            <a:endParaRPr sz="32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Alumni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umni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On-screen Show (4:3)</PresentationFormat>
  <Paragraphs>237</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Comic Sans MS</vt:lpstr>
      <vt:lpstr>Alumni template</vt:lpstr>
      <vt:lpstr>Alumni template</vt:lpstr>
      <vt:lpstr>Lake Travis FFA Alumni</vt:lpstr>
      <vt:lpstr>Agenda</vt:lpstr>
      <vt:lpstr>Minutes</vt:lpstr>
      <vt:lpstr>Financial Report</vt:lpstr>
      <vt:lpstr>Homecoming Float Success!</vt:lpstr>
      <vt:lpstr>Teacher Update</vt:lpstr>
      <vt:lpstr>Teacher Update</vt:lpstr>
      <vt:lpstr>Teacher Update</vt:lpstr>
      <vt:lpstr>Pet Shop Clinic Success!</vt:lpstr>
      <vt:lpstr>P Terry’s Fundraiser Success !</vt:lpstr>
      <vt:lpstr>Fundraising/Sponsorships </vt:lpstr>
      <vt:lpstr>2021 - 2022 LT FFA Sponsors</vt:lpstr>
      <vt:lpstr>2021 - 2022 LT FFA Sponsors</vt:lpstr>
      <vt:lpstr>Fundraising / Amazon Smile</vt:lpstr>
      <vt:lpstr>Major Shows</vt:lpstr>
      <vt:lpstr>LDEs</vt:lpstr>
      <vt:lpstr>Lake Travis FFA Chapter Show</vt:lpstr>
      <vt:lpstr>Lake Travis FFA Cavalier Classic</vt:lpstr>
      <vt:lpstr>Cav Classic Volunteers Needed</vt:lpstr>
      <vt:lpstr>TCYS Updates</vt:lpstr>
      <vt:lpstr>New Business</vt:lpstr>
      <vt:lpstr>Upcoming Dates &amp; Deadlines</vt:lpstr>
      <vt:lpstr>Membership Reminders</vt:lpstr>
      <vt:lpstr> Join Remind Group Alerts</vt:lpstr>
      <vt:lpstr>Next Meeting Dec 7 (6pm)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Travis FFA Alumni</dc:title>
  <dc:creator>WHITE, KELLY</dc:creator>
  <cp:lastModifiedBy>WHITE, KELLY</cp:lastModifiedBy>
  <cp:revision>1</cp:revision>
  <dcterms:modified xsi:type="dcterms:W3CDTF">2021-12-08T17:11:34Z</dcterms:modified>
</cp:coreProperties>
</file>